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9"/>
    <p:sldId id="257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65" r:id="rId68"/>
    <p:sldId id="266" r:id="rId6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zydog" charset="1" panose="00000000000000000000"/>
      <p:regular r:id="rId10"/>
    </p:embeddedFont>
    <p:embeddedFont>
      <p:font typeface="TT Commons Pro" charset="1" panose="020B0103030102020204"/>
      <p:regular r:id="rId11"/>
    </p:embeddedFont>
    <p:embeddedFont>
      <p:font typeface="TT Commons Pro Bold" charset="1" panose="020B0103030102020204"/>
      <p:regular r:id="rId12"/>
    </p:embeddedFont>
    <p:embeddedFont>
      <p:font typeface="TT Commons Pro Italics" charset="1" panose="020B0103030102020204"/>
      <p:regular r:id="rId13"/>
    </p:embeddedFont>
    <p:embeddedFont>
      <p:font typeface="TT Commons Pro Bold Italics" charset="1" panose="020B0103030102020204"/>
      <p:regular r:id="rId14"/>
    </p:embeddedFont>
    <p:embeddedFont>
      <p:font typeface="Agrandir Wide" charset="1" panose="00000505000000000000"/>
      <p:regular r:id="rId15"/>
    </p:embeddedFont>
    <p:embeddedFont>
      <p:font typeface="Agrandir Wide Bold" charset="1" panose="00000805000000000000"/>
      <p:regular r:id="rId16"/>
    </p:embeddedFont>
    <p:embeddedFont>
      <p:font typeface="Agrandir Wide Italics" charset="1" panose="00000505000000000000"/>
      <p:regular r:id="rId17"/>
    </p:embeddedFont>
    <p:embeddedFont>
      <p:font typeface="Agrandir Wide Bold Italics" charset="1" panose="00000805000000000000"/>
      <p:regular r:id="rId18"/>
    </p:embeddedFont>
    <p:embeddedFont>
      <p:font typeface="Agrandir Wide Thin" charset="1" panose="00000205000000000000"/>
      <p:regular r:id="rId19"/>
    </p:embeddedFont>
    <p:embeddedFont>
      <p:font typeface="Agrandir Wide Thin Italics" charset="1" panose="00000205000000000000"/>
      <p:regular r:id="rId20"/>
    </p:embeddedFont>
    <p:embeddedFont>
      <p:font typeface="Agrandir Wide Medium" charset="1" panose="00000605000000000000"/>
      <p:regular r:id="rId21"/>
    </p:embeddedFont>
    <p:embeddedFont>
      <p:font typeface="Agrandir Wide Medium Italics" charset="1" panose="00000605000000000000"/>
      <p:regular r:id="rId22"/>
    </p:embeddedFont>
    <p:embeddedFont>
      <p:font typeface="Agrandir Wide Ultra-Bold" charset="1" panose="00000905000000000000"/>
      <p:regular r:id="rId23"/>
    </p:embeddedFont>
    <p:embeddedFont>
      <p:font typeface="Agrandir Wide Ultra-Bold Italics" charset="1" panose="00000905000000000000"/>
      <p:regular r:id="rId24"/>
    </p:embeddedFont>
    <p:embeddedFont>
      <p:font typeface="Agrandir Wide Heavy" charset="1" panose="00000A05000000000000"/>
      <p:regular r:id="rId25"/>
    </p:embeddedFont>
    <p:embeddedFont>
      <p:font typeface="Agrandir Wide Heavy Italics" charset="1" panose="00000A05000000000000"/>
      <p:regular r:id="rId26"/>
    </p:embeddedFont>
    <p:embeddedFont>
      <p:font typeface="Nunito" charset="1" panose="00000500000000000000"/>
      <p:regular r:id="rId27"/>
    </p:embeddedFont>
    <p:embeddedFont>
      <p:font typeface="Nunito Bold" charset="1" panose="00000800000000000000"/>
      <p:regular r:id="rId28"/>
    </p:embeddedFont>
    <p:embeddedFont>
      <p:font typeface="Nunito Bold Italics" charset="1" panose="00000000000000000000"/>
      <p:regular r:id="rId29"/>
    </p:embeddedFont>
    <p:embeddedFont>
      <p:font typeface="Nunito Light" charset="1" panose="00000400000000000000"/>
      <p:regular r:id="rId30"/>
    </p:embeddedFont>
    <p:embeddedFont>
      <p:font typeface="Nunito Heavy" charset="1" panose="00000000000000000000"/>
      <p:regular r:id="rId31"/>
    </p:embeddedFont>
    <p:embeddedFont>
      <p:font typeface="Nunito Heavy Italics" charset="1" panose="00000000000000000000"/>
      <p:regular r:id="rId32"/>
    </p:embeddedFont>
    <p:embeddedFont>
      <p:font typeface="Open Sans" charset="1" panose="020B0606030504020204"/>
      <p:regular r:id="rId33"/>
    </p:embeddedFont>
    <p:embeddedFont>
      <p:font typeface="Open Sans Bold" charset="1" panose="020B0806030504020204"/>
      <p:regular r:id="rId34"/>
    </p:embeddedFont>
    <p:embeddedFont>
      <p:font typeface="Open Sans Italics" charset="1" panose="020B0606030504020204"/>
      <p:regular r:id="rId35"/>
    </p:embeddedFont>
    <p:embeddedFont>
      <p:font typeface="Open Sans Bold Italics" charset="1" panose="020B0806030504020204"/>
      <p:regular r:id="rId36"/>
    </p:embeddedFont>
    <p:embeddedFont>
      <p:font typeface="Open Sans Light" charset="1" panose="020B0306030504020204"/>
      <p:regular r:id="rId37"/>
    </p:embeddedFont>
    <p:embeddedFont>
      <p:font typeface="Open Sans Light Italics" charset="1" panose="020B0306030504020204"/>
      <p:regular r:id="rId38"/>
    </p:embeddedFont>
    <p:embeddedFont>
      <p:font typeface="Open Sans Ultra-Bold" charset="1" panose="00000000000000000000"/>
      <p:regular r:id="rId39"/>
    </p:embeddedFont>
    <p:embeddedFont>
      <p:font typeface="Open Sans Ultra-Bold Italics" charset="1" panose="00000000000000000000"/>
      <p:regular r:id="rId40"/>
    </p:embeddedFont>
    <p:embeddedFont>
      <p:font typeface="Montserrat" charset="1" panose="00000500000000000000"/>
      <p:regular r:id="rId41"/>
    </p:embeddedFont>
    <p:embeddedFont>
      <p:font typeface="Montserrat Bold" charset="1" panose="00000800000000000000"/>
      <p:regular r:id="rId42"/>
    </p:embeddedFont>
    <p:embeddedFont>
      <p:font typeface="Montserrat Italics" charset="1" panose="00000500000000000000"/>
      <p:regular r:id="rId43"/>
    </p:embeddedFont>
    <p:embeddedFont>
      <p:font typeface="Montserrat Bold Italics" charset="1" panose="00000800000000000000"/>
      <p:regular r:id="rId44"/>
    </p:embeddedFont>
    <p:embeddedFont>
      <p:font typeface="Montserrat Thin" charset="1" panose="00000300000000000000"/>
      <p:regular r:id="rId45"/>
    </p:embeddedFont>
    <p:embeddedFont>
      <p:font typeface="Montserrat Thin Italics" charset="1" panose="00000300000000000000"/>
      <p:regular r:id="rId46"/>
    </p:embeddedFont>
    <p:embeddedFont>
      <p:font typeface="Montserrat Extra-Light" charset="1" panose="00000300000000000000"/>
      <p:regular r:id="rId47"/>
    </p:embeddedFont>
    <p:embeddedFont>
      <p:font typeface="Montserrat Extra-Light Italics" charset="1" panose="00000300000000000000"/>
      <p:regular r:id="rId48"/>
    </p:embeddedFont>
    <p:embeddedFont>
      <p:font typeface="Montserrat Light" charset="1" panose="00000400000000000000"/>
      <p:regular r:id="rId49"/>
    </p:embeddedFont>
    <p:embeddedFont>
      <p:font typeface="Montserrat Light Italics" charset="1" panose="00000400000000000000"/>
      <p:regular r:id="rId50"/>
    </p:embeddedFont>
    <p:embeddedFont>
      <p:font typeface="Montserrat Medium" charset="1" panose="00000600000000000000"/>
      <p:regular r:id="rId51"/>
    </p:embeddedFont>
    <p:embeddedFont>
      <p:font typeface="Montserrat Medium Italics" charset="1" panose="00000600000000000000"/>
      <p:regular r:id="rId52"/>
    </p:embeddedFont>
    <p:embeddedFont>
      <p:font typeface="Montserrat Semi-Bold" charset="1" panose="00000700000000000000"/>
      <p:regular r:id="rId53"/>
    </p:embeddedFont>
    <p:embeddedFont>
      <p:font typeface="Montserrat Semi-Bold Italics" charset="1" panose="00000700000000000000"/>
      <p:regular r:id="rId54"/>
    </p:embeddedFont>
    <p:embeddedFont>
      <p:font typeface="Montserrat Ultra-Bold" charset="1" panose="00000900000000000000"/>
      <p:regular r:id="rId55"/>
    </p:embeddedFont>
    <p:embeddedFont>
      <p:font typeface="Montserrat Ultra-Bold Italics" charset="1" panose="00000900000000000000"/>
      <p:regular r:id="rId56"/>
    </p:embeddedFont>
    <p:embeddedFont>
      <p:font typeface="Montserrat Heavy" charset="1" panose="00000A00000000000000"/>
      <p:regular r:id="rId57"/>
    </p:embeddedFont>
    <p:embeddedFont>
      <p:font typeface="Montserrat Heavy Italics" charset="1" panose="00000A0000000000000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slides/slide1.xml" Type="http://schemas.openxmlformats.org/officeDocument/2006/relationships/slide"/><Relationship Id="rId6" Target="fonts/font6.fntdata" Type="http://schemas.openxmlformats.org/officeDocument/2006/relationships/font"/><Relationship Id="rId60" Target="slides/slide2.xml" Type="http://schemas.openxmlformats.org/officeDocument/2006/relationships/slide"/><Relationship Id="rId61" Target="slides/slide3.xml" Type="http://schemas.openxmlformats.org/officeDocument/2006/relationships/slide"/><Relationship Id="rId62" Target="slides/slide4.xml" Type="http://schemas.openxmlformats.org/officeDocument/2006/relationships/slide"/><Relationship Id="rId63" Target="slides/slide5.xml" Type="http://schemas.openxmlformats.org/officeDocument/2006/relationships/slide"/><Relationship Id="rId64" Target="slides/slide6.xml" Type="http://schemas.openxmlformats.org/officeDocument/2006/relationships/slide"/><Relationship Id="rId65" Target="slides/slide7.xml" Type="http://schemas.openxmlformats.org/officeDocument/2006/relationships/slide"/><Relationship Id="rId66" Target="slides/slide8.xml" Type="http://schemas.openxmlformats.org/officeDocument/2006/relationships/slide"/><Relationship Id="rId67" Target="slides/slide9.xml" Type="http://schemas.openxmlformats.org/officeDocument/2006/relationships/slide"/><Relationship Id="rId68" Target="slides/slide10.xml" Type="http://schemas.openxmlformats.org/officeDocument/2006/relationships/slide"/><Relationship Id="rId69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2" Target="../media/image57.png" Type="http://schemas.openxmlformats.org/officeDocument/2006/relationships/image"/><Relationship Id="rId3" Target="../media/image2.png" Type="http://schemas.openxmlformats.org/officeDocument/2006/relationships/image"/><Relationship Id="rId4" Target="../media/image70.jpe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jpe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2" Target="../media/image57.png" Type="http://schemas.openxmlformats.org/officeDocument/2006/relationships/image"/><Relationship Id="rId3" Target="../media/image80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../media/image2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17" Target="../media/image2.png" Type="http://schemas.openxmlformats.org/officeDocument/2006/relationships/image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2.png" Type="http://schemas.openxmlformats.org/officeDocument/2006/relationships/image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8.png" Type="http://schemas.openxmlformats.org/officeDocument/2006/relationships/image"/><Relationship Id="rId14" Target="../media/image69.svg" Type="http://schemas.openxmlformats.org/officeDocument/2006/relationships/image"/><Relationship Id="rId15" Target="../media/image2.png" Type="http://schemas.openxmlformats.org/officeDocument/2006/relationships/image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0812"/>
          </a:xfrm>
          <a:custGeom>
            <a:avLst/>
            <a:gdLst/>
            <a:ahLst/>
            <a:cxnLst/>
            <a:rect r="r" b="b" t="t" l="l"/>
            <a:pathLst>
              <a:path h="10310812" w="18288000">
                <a:moveTo>
                  <a:pt x="0" y="0"/>
                </a:moveTo>
                <a:lnTo>
                  <a:pt x="18288000" y="0"/>
                </a:lnTo>
                <a:lnTo>
                  <a:pt x="18288000" y="10310812"/>
                </a:lnTo>
                <a:lnTo>
                  <a:pt x="0" y="103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42" y="380392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4119">
            <a:off x="2118314" y="1196046"/>
            <a:ext cx="11922645" cy="0"/>
          </a:xfrm>
          <a:prstGeom prst="line">
            <a:avLst/>
          </a:prstGeom>
          <a:ln cap="rnd" w="9525">
            <a:solidFill>
              <a:srgbClr val="73F9C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304138" y="503645"/>
            <a:ext cx="737246" cy="491877"/>
          </a:xfrm>
          <a:custGeom>
            <a:avLst/>
            <a:gdLst/>
            <a:ahLst/>
            <a:cxnLst/>
            <a:rect r="r" b="b" t="t" l="l"/>
            <a:pathLst>
              <a:path h="491877" w="737246">
                <a:moveTo>
                  <a:pt x="0" y="0"/>
                </a:moveTo>
                <a:lnTo>
                  <a:pt x="737246" y="0"/>
                </a:lnTo>
                <a:lnTo>
                  <a:pt x="737246" y="491877"/>
                </a:lnTo>
                <a:lnTo>
                  <a:pt x="0" y="491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0093" y="1402431"/>
            <a:ext cx="3123272" cy="1561636"/>
          </a:xfrm>
          <a:custGeom>
            <a:avLst/>
            <a:gdLst/>
            <a:ahLst/>
            <a:cxnLst/>
            <a:rect r="r" b="b" t="t" l="l"/>
            <a:pathLst>
              <a:path h="1561636" w="3123272">
                <a:moveTo>
                  <a:pt x="0" y="0"/>
                </a:moveTo>
                <a:lnTo>
                  <a:pt x="3123271" y="0"/>
                </a:lnTo>
                <a:lnTo>
                  <a:pt x="3123271" y="1561636"/>
                </a:lnTo>
                <a:lnTo>
                  <a:pt x="0" y="1561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48310" y="803831"/>
            <a:ext cx="737246" cy="491877"/>
          </a:xfrm>
          <a:custGeom>
            <a:avLst/>
            <a:gdLst/>
            <a:ahLst/>
            <a:cxnLst/>
            <a:rect r="r" b="b" t="t" l="l"/>
            <a:pathLst>
              <a:path h="491877" w="737246">
                <a:moveTo>
                  <a:pt x="0" y="0"/>
                </a:moveTo>
                <a:lnTo>
                  <a:pt x="737246" y="0"/>
                </a:lnTo>
                <a:lnTo>
                  <a:pt x="737246" y="491877"/>
                </a:lnTo>
                <a:lnTo>
                  <a:pt x="0" y="491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65204" y="739248"/>
            <a:ext cx="2079463" cy="621044"/>
          </a:xfrm>
          <a:custGeom>
            <a:avLst/>
            <a:gdLst/>
            <a:ahLst/>
            <a:cxnLst/>
            <a:rect r="r" b="b" t="t" l="l"/>
            <a:pathLst>
              <a:path h="621044" w="2079463">
                <a:moveTo>
                  <a:pt x="0" y="0"/>
                </a:moveTo>
                <a:lnTo>
                  <a:pt x="2079463" y="0"/>
                </a:lnTo>
                <a:lnTo>
                  <a:pt x="2079463" y="621044"/>
                </a:lnTo>
                <a:lnTo>
                  <a:pt x="0" y="621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18930" y="9580263"/>
            <a:ext cx="871348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2F2F2"/>
                </a:solidFill>
                <a:latin typeface="Montserrat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2153" y="1497681"/>
            <a:ext cx="9152533" cy="101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73F9CF"/>
                </a:solidFill>
                <a:latin typeface="Montserrat Bold"/>
              </a:rPr>
              <a:t>ХАКАТОН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5760" y="3182194"/>
            <a:ext cx="1721358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>
                <a:solidFill>
                  <a:srgbClr val="F2F2F2"/>
                </a:solidFill>
                <a:latin typeface="Montserrat Bold"/>
              </a:rPr>
              <a:t>Лидеры цифровой трансформации </a:t>
            </a:r>
            <a:r>
              <a:rPr lang="en-US" sz="6000">
                <a:solidFill>
                  <a:srgbClr val="73F9CF"/>
                </a:solidFill>
                <a:latin typeface="Montserrat Bold"/>
              </a:rPr>
              <a:t>Краснодарский край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5760" y="5886342"/>
            <a:ext cx="1721358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9999">
                <a:solidFill>
                  <a:srgbClr val="73F9CF"/>
                </a:solidFill>
                <a:latin typeface="Montserrat Bold"/>
              </a:rPr>
              <a:t>ikanam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5760" y="4929187"/>
            <a:ext cx="1476958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"/>
              </a:rPr>
              <a:t>Система видеодетекции объектов нестационарной незаконной торговли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181756" y="687846"/>
            <a:ext cx="3070732" cy="681709"/>
          </a:xfrm>
          <a:custGeom>
            <a:avLst/>
            <a:gdLst/>
            <a:ahLst/>
            <a:cxnLst/>
            <a:rect r="r" b="b" t="t" l="l"/>
            <a:pathLst>
              <a:path h="681709" w="3070732">
                <a:moveTo>
                  <a:pt x="0" y="0"/>
                </a:moveTo>
                <a:lnTo>
                  <a:pt x="3070732" y="0"/>
                </a:lnTo>
                <a:lnTo>
                  <a:pt x="3070732" y="681708"/>
                </a:lnTo>
                <a:lnTo>
                  <a:pt x="0" y="68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27964" y="710090"/>
            <a:ext cx="2832441" cy="637219"/>
          </a:xfrm>
          <a:custGeom>
            <a:avLst/>
            <a:gdLst/>
            <a:ahLst/>
            <a:cxnLst/>
            <a:rect r="r" b="b" t="t" l="l"/>
            <a:pathLst>
              <a:path h="637219" w="2832441">
                <a:moveTo>
                  <a:pt x="0" y="0"/>
                </a:moveTo>
                <a:lnTo>
                  <a:pt x="2832440" y="0"/>
                </a:lnTo>
                <a:lnTo>
                  <a:pt x="2832440" y="637220"/>
                </a:lnTo>
                <a:lnTo>
                  <a:pt x="0" y="6372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2" r="0" b="-102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11700" y="9580257"/>
            <a:ext cx="655799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2F2F2"/>
                </a:solidFill>
                <a:latin typeface="Montserrat"/>
              </a:rPr>
              <a:t>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0924" y="5301610"/>
            <a:ext cx="2582491" cy="6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Ринат</a:t>
            </a:r>
          </a:p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Шарафетдинов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924" y="6362481"/>
            <a:ext cx="3052808" cy="57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Product Manager</a:t>
            </a:r>
          </a:p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@sharafetdinov42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13292" y="5301610"/>
            <a:ext cx="2582491" cy="97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Андрей</a:t>
            </a:r>
          </a:p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Четвергов</a:t>
            </a:r>
          </a:p>
          <a:p>
            <a:pPr algn="ctr">
              <a:lnSpc>
                <a:spcPts val="259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613292" y="6362481"/>
            <a:ext cx="2582491" cy="86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Tech Lead ML</a:t>
            </a:r>
          </a:p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@chet1228</a:t>
            </a:r>
          </a:p>
          <a:p>
            <a:pPr algn="l" marL="380048" indent="-190024" lvl="1">
              <a:lnSpc>
                <a:spcPts val="226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78228" y="5301610"/>
            <a:ext cx="2582491" cy="97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Данил</a:t>
            </a:r>
          </a:p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Сазанаков</a:t>
            </a:r>
          </a:p>
          <a:p>
            <a:pPr algn="ctr">
              <a:lnSpc>
                <a:spcPts val="259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78228" y="6362481"/>
            <a:ext cx="2582491" cy="86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Географ</a:t>
            </a:r>
          </a:p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@Danessely</a:t>
            </a:r>
          </a:p>
          <a:p>
            <a:pPr algn="l" marL="380048" indent="-190024" lvl="1">
              <a:lnSpc>
                <a:spcPts val="226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141406" y="5301610"/>
            <a:ext cx="2582491" cy="97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Данил</a:t>
            </a:r>
          </a:p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Шенцов</a:t>
            </a:r>
          </a:p>
          <a:p>
            <a:pPr algn="ctr">
              <a:lnSpc>
                <a:spcPts val="259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141406" y="6362481"/>
            <a:ext cx="2582491" cy="57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Designer</a:t>
            </a:r>
          </a:p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@ly_gunn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04584" y="5301610"/>
            <a:ext cx="2582491" cy="6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Дорохов</a:t>
            </a:r>
          </a:p>
          <a:p>
            <a:pPr algn="ctr">
              <a:lnSpc>
                <a:spcPts val="2592"/>
              </a:lnSpc>
            </a:pPr>
            <a:r>
              <a:rPr lang="en-US" sz="2400">
                <a:solidFill>
                  <a:srgbClr val="73F9CF"/>
                </a:solidFill>
                <a:latin typeface="Montserrat Bold"/>
              </a:rPr>
              <a:t>Сергей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04584" y="6362481"/>
            <a:ext cx="2582491" cy="86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Full-stack</a:t>
            </a:r>
          </a:p>
          <a:p>
            <a:pPr algn="l" marL="380048" indent="-190024" lvl="1">
              <a:lnSpc>
                <a:spcPts val="2268"/>
              </a:lnSpc>
              <a:buFont typeface="Arial"/>
              <a:buChar char="•"/>
            </a:pPr>
            <a:r>
              <a:rPr lang="en-US" sz="2100">
                <a:solidFill>
                  <a:srgbClr val="F2F2F2"/>
                </a:solidFill>
                <a:latin typeface="Montserrat"/>
              </a:rPr>
              <a:t>@onezuppi</a:t>
            </a:r>
          </a:p>
          <a:p>
            <a:pPr algn="l" marL="380048" indent="-190024" lvl="1">
              <a:lnSpc>
                <a:spcPts val="2268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9342" y="380392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00924" y="2187765"/>
            <a:ext cx="2816864" cy="2816853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532021" y="2187765"/>
            <a:ext cx="2818874" cy="2818863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2833" r="0" b="-37849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765127" y="2188717"/>
            <a:ext cx="2816971" cy="2816960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787" t="-18439" r="0" b="-19945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996330" y="2187765"/>
            <a:ext cx="2818874" cy="2818863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-32907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4229436" y="2187765"/>
            <a:ext cx="2818874" cy="2818863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4159" t="0" r="-4159" b="-62542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7701436" y="7659006"/>
            <a:ext cx="2944353" cy="654301"/>
          </a:xfrm>
          <a:custGeom>
            <a:avLst/>
            <a:gdLst/>
            <a:ahLst/>
            <a:cxnLst/>
            <a:rect r="r" b="b" t="t" l="l"/>
            <a:pathLst>
              <a:path h="654301" w="2944353">
                <a:moveTo>
                  <a:pt x="0" y="0"/>
                </a:moveTo>
                <a:lnTo>
                  <a:pt x="2944352" y="0"/>
                </a:lnTo>
                <a:lnTo>
                  <a:pt x="2944352" y="654301"/>
                </a:lnTo>
                <a:lnTo>
                  <a:pt x="0" y="654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986017" y="7333641"/>
            <a:ext cx="2677093" cy="1305031"/>
          </a:xfrm>
          <a:custGeom>
            <a:avLst/>
            <a:gdLst/>
            <a:ahLst/>
            <a:cxnLst/>
            <a:rect r="r" b="b" t="t" l="l"/>
            <a:pathLst>
              <a:path h="1305031" w="2677093">
                <a:moveTo>
                  <a:pt x="0" y="0"/>
                </a:moveTo>
                <a:lnTo>
                  <a:pt x="2677093" y="0"/>
                </a:lnTo>
                <a:lnTo>
                  <a:pt x="2677093" y="1305031"/>
                </a:lnTo>
                <a:lnTo>
                  <a:pt x="0" y="1305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4564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724674" y="7652255"/>
            <a:ext cx="2359728" cy="667803"/>
          </a:xfrm>
          <a:custGeom>
            <a:avLst/>
            <a:gdLst/>
            <a:ahLst/>
            <a:cxnLst/>
            <a:rect r="r" b="b" t="t" l="l"/>
            <a:pathLst>
              <a:path h="667803" w="2359728">
                <a:moveTo>
                  <a:pt x="0" y="0"/>
                </a:moveTo>
                <a:lnTo>
                  <a:pt x="2359728" y="0"/>
                </a:lnTo>
                <a:lnTo>
                  <a:pt x="2359728" y="667803"/>
                </a:lnTo>
                <a:lnTo>
                  <a:pt x="0" y="667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99745" y="7457528"/>
            <a:ext cx="2687331" cy="1057256"/>
          </a:xfrm>
          <a:custGeom>
            <a:avLst/>
            <a:gdLst/>
            <a:ahLst/>
            <a:cxnLst/>
            <a:rect r="r" b="b" t="t" l="l"/>
            <a:pathLst>
              <a:path h="1057256" w="2687331">
                <a:moveTo>
                  <a:pt x="0" y="0"/>
                </a:moveTo>
                <a:lnTo>
                  <a:pt x="2687330" y="0"/>
                </a:lnTo>
                <a:lnTo>
                  <a:pt x="2687330" y="1057256"/>
                </a:lnTo>
                <a:lnTo>
                  <a:pt x="0" y="10572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" r="-21572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29493" y="7652255"/>
            <a:ext cx="2359728" cy="667803"/>
          </a:xfrm>
          <a:custGeom>
            <a:avLst/>
            <a:gdLst/>
            <a:ahLst/>
            <a:cxnLst/>
            <a:rect r="r" b="b" t="t" l="l"/>
            <a:pathLst>
              <a:path h="667803" w="2359728">
                <a:moveTo>
                  <a:pt x="0" y="0"/>
                </a:moveTo>
                <a:lnTo>
                  <a:pt x="2359728" y="0"/>
                </a:lnTo>
                <a:lnTo>
                  <a:pt x="2359728" y="667803"/>
                </a:lnTo>
                <a:lnTo>
                  <a:pt x="0" y="667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709357" y="531677"/>
            <a:ext cx="1063336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2F2F2"/>
                </a:solidFill>
                <a:latin typeface="Arimo Bold"/>
              </a:rPr>
              <a:t>ПОЛЬЗОВАТЕЛИ ПРОДУКТА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411">
            <a:off x="-2402127" y="-73811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00200">
            <a:off x="-2889031" y="273242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41447">
            <a:off x="14520529" y="-547548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65073">
            <a:off x="15104862" y="63692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531749">
            <a:off x="15740350" y="295630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8723" y="6261023"/>
            <a:ext cx="16230600" cy="85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Medium"/>
              </a:rPr>
              <a:t>IKANAM - BIGGER THAN A COMMUNITY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787478">
            <a:off x="-2402127" y="717048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99480" y="8207871"/>
            <a:ext cx="11149086" cy="185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Montserrat Medium"/>
              </a:rPr>
              <a:t>Для сотрудничества - ikanam_lab@mail.ru</a:t>
            </a:r>
          </a:p>
          <a:p>
            <a:pPr algn="ctr">
              <a:lnSpc>
                <a:spcPts val="3888"/>
              </a:lnSpc>
            </a:pPr>
          </a:p>
          <a:p>
            <a:pPr algn="ctr">
              <a:lnSpc>
                <a:spcPts val="3456"/>
              </a:lnSpc>
            </a:pPr>
            <a:r>
              <a:rPr lang="en-US" sz="3200">
                <a:solidFill>
                  <a:srgbClr val="FFFFFF"/>
                </a:solidFill>
                <a:latin typeface="Montserrat Medium"/>
              </a:rPr>
              <a:t>P.S. Если вам не ответят в течение 1 минуты,</a:t>
            </a:r>
          </a:p>
          <a:p>
            <a:pPr algn="ctr">
              <a:lnSpc>
                <a:spcPts val="3456"/>
              </a:lnSpc>
            </a:pPr>
            <a:r>
              <a:rPr lang="en-US" sz="3200">
                <a:solidFill>
                  <a:srgbClr val="FFFFFF"/>
                </a:solidFill>
                <a:latin typeface="Montserrat Medium"/>
              </a:rPr>
              <a:t>мы уволим SMM-менеджера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086600" y="1860331"/>
            <a:ext cx="4114800" cy="4114800"/>
            <a:chOff x="0" y="0"/>
            <a:chExt cx="5486400" cy="548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571105" y="707164"/>
            <a:ext cx="7145789" cy="96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Montserrat"/>
              </a:rPr>
              <a:t>Сканируй </a:t>
            </a:r>
            <a:r>
              <a:rPr lang="en-US" sz="3499">
                <a:solidFill>
                  <a:srgbClr val="FFFFFF"/>
                </a:solidFill>
                <a:latin typeface="Montserrat Bold"/>
              </a:rPr>
              <a:t>QR-code</a:t>
            </a:r>
            <a:r>
              <a:rPr lang="en-US" sz="3499">
                <a:solidFill>
                  <a:srgbClr val="FFFFFF"/>
                </a:solidFill>
                <a:latin typeface="Montserrat"/>
              </a:rPr>
              <a:t> - он приведет тебя в наш сервис!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906"/>
            <a:ext cx="18288000" cy="10310812"/>
          </a:xfrm>
          <a:custGeom>
            <a:avLst/>
            <a:gdLst/>
            <a:ahLst/>
            <a:cxnLst/>
            <a:rect r="r" b="b" t="t" l="l"/>
            <a:pathLst>
              <a:path h="10310812" w="18288000">
                <a:moveTo>
                  <a:pt x="0" y="0"/>
                </a:moveTo>
                <a:lnTo>
                  <a:pt x="18288000" y="0"/>
                </a:lnTo>
                <a:lnTo>
                  <a:pt x="18288000" y="10310812"/>
                </a:lnTo>
                <a:lnTo>
                  <a:pt x="0" y="103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694099"/>
            <a:ext cx="649224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6467730"/>
            <a:ext cx="649224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185540" y="7073182"/>
            <a:ext cx="1931964" cy="19319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0C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52355" y="7076251"/>
            <a:ext cx="6045390" cy="1931964"/>
            <a:chOff x="0" y="0"/>
            <a:chExt cx="1592201" cy="5088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2201" cy="508830"/>
            </a:xfrm>
            <a:custGeom>
              <a:avLst/>
              <a:gdLst/>
              <a:ahLst/>
              <a:cxnLst/>
              <a:rect r="r" b="b" t="t" l="l"/>
              <a:pathLst>
                <a:path h="508830" w="1592201">
                  <a:moveTo>
                    <a:pt x="65312" y="0"/>
                  </a:moveTo>
                  <a:lnTo>
                    <a:pt x="1526889" y="0"/>
                  </a:lnTo>
                  <a:cubicBezTo>
                    <a:pt x="1562960" y="0"/>
                    <a:pt x="1592201" y="29241"/>
                    <a:pt x="1592201" y="65312"/>
                  </a:cubicBezTo>
                  <a:lnTo>
                    <a:pt x="1592201" y="443518"/>
                  </a:lnTo>
                  <a:cubicBezTo>
                    <a:pt x="1592201" y="460840"/>
                    <a:pt x="1585320" y="477452"/>
                    <a:pt x="1573072" y="489701"/>
                  </a:cubicBezTo>
                  <a:cubicBezTo>
                    <a:pt x="1560823" y="501949"/>
                    <a:pt x="1544211" y="508830"/>
                    <a:pt x="1526889" y="508830"/>
                  </a:cubicBezTo>
                  <a:lnTo>
                    <a:pt x="65312" y="508830"/>
                  </a:lnTo>
                  <a:cubicBezTo>
                    <a:pt x="29241" y="508830"/>
                    <a:pt x="0" y="479589"/>
                    <a:pt x="0" y="443518"/>
                  </a:cubicBezTo>
                  <a:lnTo>
                    <a:pt x="0" y="65312"/>
                  </a:lnTo>
                  <a:cubicBezTo>
                    <a:pt x="0" y="47990"/>
                    <a:pt x="6881" y="31378"/>
                    <a:pt x="19130" y="19130"/>
                  </a:cubicBezTo>
                  <a:cubicBezTo>
                    <a:pt x="31378" y="6881"/>
                    <a:pt x="47990" y="0"/>
                    <a:pt x="65312" y="0"/>
                  </a:cubicBezTo>
                  <a:close/>
                </a:path>
              </a:pathLst>
            </a:custGeom>
            <a:solidFill>
              <a:srgbClr val="FD0C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592201" cy="623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85540" y="1154922"/>
            <a:ext cx="1931964" cy="193196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0C5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85540" y="4115586"/>
            <a:ext cx="1931964" cy="19319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2B6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7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256633" y="4192667"/>
            <a:ext cx="1774735" cy="1774735"/>
          </a:xfrm>
          <a:custGeom>
            <a:avLst/>
            <a:gdLst/>
            <a:ahLst/>
            <a:cxnLst/>
            <a:rect r="r" b="b" t="t" l="l"/>
            <a:pathLst>
              <a:path h="1774735" w="1774735">
                <a:moveTo>
                  <a:pt x="0" y="0"/>
                </a:moveTo>
                <a:lnTo>
                  <a:pt x="1774734" y="0"/>
                </a:lnTo>
                <a:lnTo>
                  <a:pt x="1774734" y="1774734"/>
                </a:lnTo>
                <a:lnTo>
                  <a:pt x="0" y="1774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852355" y="1154922"/>
            <a:ext cx="6045390" cy="1931964"/>
            <a:chOff x="0" y="0"/>
            <a:chExt cx="1592201" cy="5088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92201" cy="508830"/>
            </a:xfrm>
            <a:custGeom>
              <a:avLst/>
              <a:gdLst/>
              <a:ahLst/>
              <a:cxnLst/>
              <a:rect r="r" b="b" t="t" l="l"/>
              <a:pathLst>
                <a:path h="508830" w="1592201">
                  <a:moveTo>
                    <a:pt x="65312" y="0"/>
                  </a:moveTo>
                  <a:lnTo>
                    <a:pt x="1526889" y="0"/>
                  </a:lnTo>
                  <a:cubicBezTo>
                    <a:pt x="1562960" y="0"/>
                    <a:pt x="1592201" y="29241"/>
                    <a:pt x="1592201" y="65312"/>
                  </a:cubicBezTo>
                  <a:lnTo>
                    <a:pt x="1592201" y="443518"/>
                  </a:lnTo>
                  <a:cubicBezTo>
                    <a:pt x="1592201" y="460840"/>
                    <a:pt x="1585320" y="477452"/>
                    <a:pt x="1573072" y="489701"/>
                  </a:cubicBezTo>
                  <a:cubicBezTo>
                    <a:pt x="1560823" y="501949"/>
                    <a:pt x="1544211" y="508830"/>
                    <a:pt x="1526889" y="508830"/>
                  </a:cubicBezTo>
                  <a:lnTo>
                    <a:pt x="65312" y="508830"/>
                  </a:lnTo>
                  <a:cubicBezTo>
                    <a:pt x="29241" y="508830"/>
                    <a:pt x="0" y="479589"/>
                    <a:pt x="0" y="443518"/>
                  </a:cubicBezTo>
                  <a:lnTo>
                    <a:pt x="0" y="65312"/>
                  </a:lnTo>
                  <a:cubicBezTo>
                    <a:pt x="0" y="47990"/>
                    <a:pt x="6881" y="31378"/>
                    <a:pt x="19130" y="19130"/>
                  </a:cubicBezTo>
                  <a:cubicBezTo>
                    <a:pt x="31378" y="6881"/>
                    <a:pt x="47990" y="0"/>
                    <a:pt x="65312" y="0"/>
                  </a:cubicBezTo>
                  <a:close/>
                </a:path>
              </a:pathLst>
            </a:custGeom>
            <a:solidFill>
              <a:srgbClr val="FD0C5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1592201" cy="623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852355" y="4115586"/>
            <a:ext cx="6045390" cy="1931964"/>
            <a:chOff x="0" y="0"/>
            <a:chExt cx="1592201" cy="5088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92201" cy="508830"/>
            </a:xfrm>
            <a:custGeom>
              <a:avLst/>
              <a:gdLst/>
              <a:ahLst/>
              <a:cxnLst/>
              <a:rect r="r" b="b" t="t" l="l"/>
              <a:pathLst>
                <a:path h="508830" w="1592201">
                  <a:moveTo>
                    <a:pt x="65312" y="0"/>
                  </a:moveTo>
                  <a:lnTo>
                    <a:pt x="1526889" y="0"/>
                  </a:lnTo>
                  <a:cubicBezTo>
                    <a:pt x="1562960" y="0"/>
                    <a:pt x="1592201" y="29241"/>
                    <a:pt x="1592201" y="65312"/>
                  </a:cubicBezTo>
                  <a:lnTo>
                    <a:pt x="1592201" y="443518"/>
                  </a:lnTo>
                  <a:cubicBezTo>
                    <a:pt x="1592201" y="460840"/>
                    <a:pt x="1585320" y="477452"/>
                    <a:pt x="1573072" y="489701"/>
                  </a:cubicBezTo>
                  <a:cubicBezTo>
                    <a:pt x="1560823" y="501949"/>
                    <a:pt x="1544211" y="508830"/>
                    <a:pt x="1526889" y="508830"/>
                  </a:cubicBezTo>
                  <a:lnTo>
                    <a:pt x="65312" y="508830"/>
                  </a:lnTo>
                  <a:cubicBezTo>
                    <a:pt x="29241" y="508830"/>
                    <a:pt x="0" y="479589"/>
                    <a:pt x="0" y="443518"/>
                  </a:cubicBezTo>
                  <a:lnTo>
                    <a:pt x="0" y="65312"/>
                  </a:lnTo>
                  <a:cubicBezTo>
                    <a:pt x="0" y="47990"/>
                    <a:pt x="6881" y="31378"/>
                    <a:pt x="19130" y="19130"/>
                  </a:cubicBezTo>
                  <a:cubicBezTo>
                    <a:pt x="31378" y="6881"/>
                    <a:pt x="47990" y="0"/>
                    <a:pt x="65312" y="0"/>
                  </a:cubicBezTo>
                  <a:close/>
                </a:path>
              </a:pathLst>
            </a:custGeom>
            <a:solidFill>
              <a:srgbClr val="2D2B6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14300"/>
              <a:ext cx="1592201" cy="623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7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424471" y="7277165"/>
            <a:ext cx="1439058" cy="1439058"/>
          </a:xfrm>
          <a:custGeom>
            <a:avLst/>
            <a:gdLst/>
            <a:ahLst/>
            <a:cxnLst/>
            <a:rect r="r" b="b" t="t" l="l"/>
            <a:pathLst>
              <a:path h="1439058" w="1439058">
                <a:moveTo>
                  <a:pt x="0" y="0"/>
                </a:moveTo>
                <a:lnTo>
                  <a:pt x="1439058" y="0"/>
                </a:lnTo>
                <a:lnTo>
                  <a:pt x="1439058" y="1439057"/>
                </a:lnTo>
                <a:lnTo>
                  <a:pt x="0" y="1439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245858" y="1413514"/>
            <a:ext cx="1617671" cy="1352777"/>
          </a:xfrm>
          <a:custGeom>
            <a:avLst/>
            <a:gdLst/>
            <a:ahLst/>
            <a:cxnLst/>
            <a:rect r="r" b="b" t="t" l="l"/>
            <a:pathLst>
              <a:path h="1352777" w="1617671">
                <a:moveTo>
                  <a:pt x="0" y="0"/>
                </a:moveTo>
                <a:lnTo>
                  <a:pt x="1617671" y="0"/>
                </a:lnTo>
                <a:lnTo>
                  <a:pt x="1617671" y="1352777"/>
                </a:lnTo>
                <a:lnTo>
                  <a:pt x="0" y="1352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64704" y="4621892"/>
            <a:ext cx="6928251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7200">
                <a:solidFill>
                  <a:srgbClr val="FFFFFF"/>
                </a:solidFill>
                <a:latin typeface="Montserrat Medium"/>
              </a:rPr>
              <a:t>ПРОБЛЕМЫ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81807" y="1365889"/>
            <a:ext cx="5915937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ontserrat Medium"/>
              </a:rPr>
              <a:t>Проблема выявления незаконной нестационарной торговли: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74125" y="4326553"/>
            <a:ext cx="5001850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EFF6F2"/>
                </a:solidFill>
                <a:latin typeface="Montserrat Medium"/>
              </a:rPr>
              <a:t>Потеря бюджетных средств из-за незаконной торговли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52355" y="7025557"/>
            <a:ext cx="6045390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EFF6F2"/>
                </a:solidFill>
                <a:latin typeface="Montserrat Medium"/>
              </a:rPr>
              <a:t>Неэффективное взаимодействие с правоохранительными органами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290062" y="9541974"/>
            <a:ext cx="891017" cy="1149021"/>
            <a:chOff x="0" y="0"/>
            <a:chExt cx="1188023" cy="1532028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998126"/>
              <a:ext cx="1188023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28575"/>
              <a:ext cx="118802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 Medium"/>
                </a:rPr>
                <a:t>2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263720" y="305218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A2F3">
                <a:alpha val="100000"/>
              </a:srgbClr>
            </a:gs>
            <a:gs pos="100000">
              <a:srgbClr val="F43D3D">
                <a:alpha val="6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906"/>
            <a:ext cx="18288000" cy="10310812"/>
          </a:xfrm>
          <a:custGeom>
            <a:avLst/>
            <a:gdLst/>
            <a:ahLst/>
            <a:cxnLst/>
            <a:rect r="r" b="b" t="t" l="l"/>
            <a:pathLst>
              <a:path h="10310812" w="18288000">
                <a:moveTo>
                  <a:pt x="0" y="0"/>
                </a:moveTo>
                <a:lnTo>
                  <a:pt x="18288000" y="0"/>
                </a:lnTo>
                <a:lnTo>
                  <a:pt x="18288000" y="10310812"/>
                </a:lnTo>
                <a:lnTo>
                  <a:pt x="0" y="103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61360" y="2812142"/>
            <a:ext cx="4870421" cy="1735087"/>
          </a:xfrm>
          <a:custGeom>
            <a:avLst/>
            <a:gdLst/>
            <a:ahLst/>
            <a:cxnLst/>
            <a:rect r="r" b="b" t="t" l="l"/>
            <a:pathLst>
              <a:path h="1735087" w="4870421">
                <a:moveTo>
                  <a:pt x="0" y="0"/>
                </a:moveTo>
                <a:lnTo>
                  <a:pt x="4870421" y="0"/>
                </a:lnTo>
                <a:lnTo>
                  <a:pt x="4870421" y="1735087"/>
                </a:lnTo>
                <a:lnTo>
                  <a:pt x="0" y="173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26093" y="3378855"/>
            <a:ext cx="576500" cy="601661"/>
          </a:xfrm>
          <a:custGeom>
            <a:avLst/>
            <a:gdLst/>
            <a:ahLst/>
            <a:cxnLst/>
            <a:rect r="r" b="b" t="t" l="l"/>
            <a:pathLst>
              <a:path h="601661" w="576500">
                <a:moveTo>
                  <a:pt x="0" y="0"/>
                </a:moveTo>
                <a:lnTo>
                  <a:pt x="576500" y="0"/>
                </a:lnTo>
                <a:lnTo>
                  <a:pt x="576500" y="601661"/>
                </a:lnTo>
                <a:lnTo>
                  <a:pt x="0" y="60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5501461" y="6384370"/>
            <a:ext cx="1185932" cy="187"/>
          </a:xfrm>
          <a:prstGeom prst="line">
            <a:avLst/>
          </a:prstGeom>
          <a:ln cap="flat" w="95250">
            <a:solidFill>
              <a:srgbClr val="F2F2F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31040" y="5517014"/>
            <a:ext cx="4870421" cy="1735087"/>
          </a:xfrm>
          <a:custGeom>
            <a:avLst/>
            <a:gdLst/>
            <a:ahLst/>
            <a:cxnLst/>
            <a:rect r="r" b="b" t="t" l="l"/>
            <a:pathLst>
              <a:path h="1735087" w="4870421">
                <a:moveTo>
                  <a:pt x="0" y="0"/>
                </a:moveTo>
                <a:lnTo>
                  <a:pt x="4870421" y="0"/>
                </a:lnTo>
                <a:lnTo>
                  <a:pt x="4870421" y="1735087"/>
                </a:lnTo>
                <a:lnTo>
                  <a:pt x="0" y="173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687393" y="5516826"/>
            <a:ext cx="4870421" cy="1735087"/>
          </a:xfrm>
          <a:custGeom>
            <a:avLst/>
            <a:gdLst/>
            <a:ahLst/>
            <a:cxnLst/>
            <a:rect r="r" b="b" t="t" l="l"/>
            <a:pathLst>
              <a:path h="1735087" w="4870421">
                <a:moveTo>
                  <a:pt x="0" y="0"/>
                </a:moveTo>
                <a:lnTo>
                  <a:pt x="4870421" y="0"/>
                </a:lnTo>
                <a:lnTo>
                  <a:pt x="4870421" y="1735088"/>
                </a:lnTo>
                <a:lnTo>
                  <a:pt x="0" y="1735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86539" y="5517014"/>
            <a:ext cx="4870421" cy="1735087"/>
          </a:xfrm>
          <a:custGeom>
            <a:avLst/>
            <a:gdLst/>
            <a:ahLst/>
            <a:cxnLst/>
            <a:rect r="r" b="b" t="t" l="l"/>
            <a:pathLst>
              <a:path h="1735087" w="4870421">
                <a:moveTo>
                  <a:pt x="0" y="0"/>
                </a:moveTo>
                <a:lnTo>
                  <a:pt x="4870421" y="0"/>
                </a:lnTo>
                <a:lnTo>
                  <a:pt x="4870421" y="1735087"/>
                </a:lnTo>
                <a:lnTo>
                  <a:pt x="0" y="173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9113719" y="4388280"/>
            <a:ext cx="8884" cy="1128546"/>
          </a:xfrm>
          <a:prstGeom prst="line">
            <a:avLst/>
          </a:prstGeom>
          <a:ln cap="flat" w="95250">
            <a:solidFill>
              <a:srgbClr val="F2F2F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1557814" y="6384370"/>
            <a:ext cx="1228725" cy="187"/>
          </a:xfrm>
          <a:prstGeom prst="line">
            <a:avLst/>
          </a:prstGeom>
          <a:ln cap="flat" w="95250">
            <a:solidFill>
              <a:srgbClr val="F2F2F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807343" y="5919661"/>
            <a:ext cx="710086" cy="834169"/>
          </a:xfrm>
          <a:custGeom>
            <a:avLst/>
            <a:gdLst/>
            <a:ahLst/>
            <a:cxnLst/>
            <a:rect r="r" b="b" t="t" l="l"/>
            <a:pathLst>
              <a:path h="834169" w="710086">
                <a:moveTo>
                  <a:pt x="0" y="0"/>
                </a:moveTo>
                <a:lnTo>
                  <a:pt x="710086" y="0"/>
                </a:lnTo>
                <a:lnTo>
                  <a:pt x="710086" y="834168"/>
                </a:lnTo>
                <a:lnTo>
                  <a:pt x="0" y="834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5626" y="5973171"/>
            <a:ext cx="702606" cy="727147"/>
          </a:xfrm>
          <a:custGeom>
            <a:avLst/>
            <a:gdLst/>
            <a:ahLst/>
            <a:cxnLst/>
            <a:rect r="r" b="b" t="t" l="l"/>
            <a:pathLst>
              <a:path h="727147" w="702606">
                <a:moveTo>
                  <a:pt x="0" y="0"/>
                </a:moveTo>
                <a:lnTo>
                  <a:pt x="702607" y="0"/>
                </a:lnTo>
                <a:lnTo>
                  <a:pt x="702607" y="727148"/>
                </a:lnTo>
                <a:lnTo>
                  <a:pt x="0" y="727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91346" y="5973171"/>
            <a:ext cx="642723" cy="613509"/>
          </a:xfrm>
          <a:custGeom>
            <a:avLst/>
            <a:gdLst/>
            <a:ahLst/>
            <a:cxnLst/>
            <a:rect r="r" b="b" t="t" l="l"/>
            <a:pathLst>
              <a:path h="613509" w="642723">
                <a:moveTo>
                  <a:pt x="0" y="0"/>
                </a:moveTo>
                <a:lnTo>
                  <a:pt x="642724" y="0"/>
                </a:lnTo>
                <a:lnTo>
                  <a:pt x="642724" y="613509"/>
                </a:lnTo>
                <a:lnTo>
                  <a:pt x="0" y="6135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82951" y="8381397"/>
            <a:ext cx="4870421" cy="1735087"/>
          </a:xfrm>
          <a:custGeom>
            <a:avLst/>
            <a:gdLst/>
            <a:ahLst/>
            <a:cxnLst/>
            <a:rect r="r" b="b" t="t" l="l"/>
            <a:pathLst>
              <a:path h="1735087" w="4870421">
                <a:moveTo>
                  <a:pt x="0" y="0"/>
                </a:moveTo>
                <a:lnTo>
                  <a:pt x="4870421" y="0"/>
                </a:lnTo>
                <a:lnTo>
                  <a:pt x="4870421" y="1735087"/>
                </a:lnTo>
                <a:lnTo>
                  <a:pt x="0" y="173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9118161" y="7252476"/>
            <a:ext cx="8884" cy="1128546"/>
          </a:xfrm>
          <a:prstGeom prst="line">
            <a:avLst/>
          </a:prstGeom>
          <a:ln cap="flat" w="95250">
            <a:solidFill>
              <a:srgbClr val="F2F2F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807343" y="8929804"/>
            <a:ext cx="539101" cy="503386"/>
          </a:xfrm>
          <a:custGeom>
            <a:avLst/>
            <a:gdLst/>
            <a:ahLst/>
            <a:cxnLst/>
            <a:rect r="r" b="b" t="t" l="l"/>
            <a:pathLst>
              <a:path h="503386" w="539101">
                <a:moveTo>
                  <a:pt x="0" y="0"/>
                </a:moveTo>
                <a:lnTo>
                  <a:pt x="539101" y="0"/>
                </a:lnTo>
                <a:lnTo>
                  <a:pt x="539101" y="503386"/>
                </a:lnTo>
                <a:lnTo>
                  <a:pt x="0" y="5033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1697309" y="289166"/>
            <a:ext cx="10533905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FFFFFF"/>
                </a:solidFill>
                <a:latin typeface="Montserrat Medium"/>
              </a:rPr>
              <a:t>Архитектура решения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661360" y="718471"/>
            <a:ext cx="4870421" cy="1735087"/>
          </a:xfrm>
          <a:custGeom>
            <a:avLst/>
            <a:gdLst/>
            <a:ahLst/>
            <a:cxnLst/>
            <a:rect r="r" b="b" t="t" l="l"/>
            <a:pathLst>
              <a:path h="1735087" w="4870421">
                <a:moveTo>
                  <a:pt x="0" y="0"/>
                </a:moveTo>
                <a:lnTo>
                  <a:pt x="4870421" y="0"/>
                </a:lnTo>
                <a:lnTo>
                  <a:pt x="4870421" y="1735087"/>
                </a:lnTo>
                <a:lnTo>
                  <a:pt x="0" y="173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9096571" y="2453558"/>
            <a:ext cx="0" cy="358584"/>
          </a:xfrm>
          <a:prstGeom prst="line">
            <a:avLst/>
          </a:prstGeom>
          <a:ln cap="flat" w="95250">
            <a:solidFill>
              <a:srgbClr val="F2F2F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07343" y="1247006"/>
            <a:ext cx="593586" cy="593586"/>
          </a:xfrm>
          <a:custGeom>
            <a:avLst/>
            <a:gdLst/>
            <a:ahLst/>
            <a:cxnLst/>
            <a:rect r="r" b="b" t="t" l="l"/>
            <a:pathLst>
              <a:path h="593586" w="593586">
                <a:moveTo>
                  <a:pt x="0" y="0"/>
                </a:moveTo>
                <a:lnTo>
                  <a:pt x="593585" y="0"/>
                </a:lnTo>
                <a:lnTo>
                  <a:pt x="593585" y="593586"/>
                </a:lnTo>
                <a:lnTo>
                  <a:pt x="0" y="5935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7290062" y="9541974"/>
            <a:ext cx="891017" cy="1149021"/>
            <a:chOff x="0" y="0"/>
            <a:chExt cx="1188023" cy="153202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98126"/>
              <a:ext cx="1188023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118802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 Medium"/>
                </a:rPr>
                <a:t>3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400928" y="3279636"/>
            <a:ext cx="371429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2D2B61"/>
                </a:solidFill>
                <a:latin typeface="Montserrat Bold"/>
              </a:rPr>
              <a:t>Загрузка архива с видео или ссылка на прямую видеотрансляцию с камеры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97479" y="5850970"/>
            <a:ext cx="371429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2D2B61"/>
                </a:solidFill>
                <a:latin typeface="Montserrat Bold"/>
              </a:rPr>
              <a:t>Детекция объектов нестационарной незаконной торговли с помощью нейронных сетей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8281" y="5936695"/>
            <a:ext cx="3817064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2D2B61"/>
                </a:solidFill>
                <a:latin typeface="Montserrat Bold"/>
              </a:rPr>
              <a:t>Исправление случаев неправильной детекции объектов алгоритмом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34070" y="5936695"/>
            <a:ext cx="335607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2D2B61"/>
                </a:solidFill>
                <a:latin typeface="Montserrat Bold"/>
              </a:rPr>
              <a:t>Сохранение объектов детекции и лиц в базу данных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97479" y="8781447"/>
            <a:ext cx="4012508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2D2B61"/>
                </a:solidFill>
                <a:latin typeface="Montserrat Bold"/>
              </a:rPr>
              <a:t>Автоматическая передача данных о выявленных объектах в правоохранительные органы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17429" y="877049"/>
            <a:ext cx="3737601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2D2B61"/>
                </a:solidFill>
                <a:latin typeface="Montserrat Bold"/>
              </a:rPr>
              <a:t>Авторизация в систему, создание уникальной “карточки” с сохраняемыми данными о работе сотрудника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5518979" y="164323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0812"/>
          </a:xfrm>
          <a:custGeom>
            <a:avLst/>
            <a:gdLst/>
            <a:ahLst/>
            <a:cxnLst/>
            <a:rect r="r" b="b" t="t" l="l"/>
            <a:pathLst>
              <a:path h="10310812" w="18288000">
                <a:moveTo>
                  <a:pt x="0" y="0"/>
                </a:moveTo>
                <a:lnTo>
                  <a:pt x="18288000" y="0"/>
                </a:lnTo>
                <a:lnTo>
                  <a:pt x="18288000" y="10310812"/>
                </a:lnTo>
                <a:lnTo>
                  <a:pt x="0" y="103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57049" y="2810350"/>
            <a:ext cx="5797964" cy="3261314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3103" t="0" r="-3103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245018" y="2810350"/>
            <a:ext cx="5797964" cy="3261314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3103" t="0" r="-3103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232988" y="2810350"/>
            <a:ext cx="5797964" cy="3261314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3103" t="0" r="-310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9342" y="380392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675823" y="7585304"/>
            <a:ext cx="3455295" cy="1149121"/>
            <a:chOff x="0" y="0"/>
            <a:chExt cx="4607060" cy="15321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98126"/>
              <a:ext cx="4607060" cy="534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14300"/>
              <a:ext cx="4607060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245038" y="6716387"/>
            <a:ext cx="5797964" cy="1618286"/>
            <a:chOff x="0" y="0"/>
            <a:chExt cx="7730618" cy="215771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623812"/>
              <a:ext cx="7730618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7730618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"/>
                </a:rPr>
                <a:t>Загрузка архива с видеозаписями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44782" y="6716387"/>
            <a:ext cx="5422497" cy="1122986"/>
            <a:chOff x="0" y="0"/>
            <a:chExt cx="7229995" cy="149731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963412"/>
              <a:ext cx="7229995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7229995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 Medium"/>
                </a:rPr>
                <a:t>Авторизация в сервис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290062" y="9541974"/>
            <a:ext cx="891017" cy="1149021"/>
            <a:chOff x="0" y="0"/>
            <a:chExt cx="1188023" cy="153202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998126"/>
              <a:ext cx="1188023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118802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 Medium"/>
                </a:rPr>
                <a:t>8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232988" y="6716387"/>
            <a:ext cx="5797964" cy="1123085"/>
            <a:chOff x="0" y="0"/>
            <a:chExt cx="7730618" cy="149744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963412"/>
              <a:ext cx="7730618" cy="534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773061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 Medium"/>
                </a:rPr>
                <a:t>Загрузка видеотрансляции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868452" y="596403"/>
            <a:ext cx="1063658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2F2F2"/>
                </a:solidFill>
                <a:latin typeface="Arimo Bold"/>
              </a:rPr>
              <a:t>Веб-Сервис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0812"/>
          </a:xfrm>
          <a:custGeom>
            <a:avLst/>
            <a:gdLst/>
            <a:ahLst/>
            <a:cxnLst/>
            <a:rect r="r" b="b" t="t" l="l"/>
            <a:pathLst>
              <a:path h="10310812" w="18288000">
                <a:moveTo>
                  <a:pt x="0" y="0"/>
                </a:moveTo>
                <a:lnTo>
                  <a:pt x="18288000" y="0"/>
                </a:lnTo>
                <a:lnTo>
                  <a:pt x="18288000" y="10310812"/>
                </a:lnTo>
                <a:lnTo>
                  <a:pt x="0" y="103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57049" y="2810350"/>
            <a:ext cx="5797964" cy="3261314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3103" t="0" r="-3103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245018" y="2810350"/>
            <a:ext cx="5797964" cy="3261314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3103" t="0" r="-3103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232988" y="2810350"/>
            <a:ext cx="5797964" cy="3261314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3103" t="0" r="-310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9342" y="380392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675823" y="7585304"/>
            <a:ext cx="3455295" cy="1149121"/>
            <a:chOff x="0" y="0"/>
            <a:chExt cx="4607060" cy="15321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98126"/>
              <a:ext cx="4607060" cy="534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14300"/>
              <a:ext cx="4607060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245038" y="6716387"/>
            <a:ext cx="5797964" cy="1122986"/>
            <a:chOff x="0" y="0"/>
            <a:chExt cx="7730618" cy="149731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63412"/>
              <a:ext cx="7730618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773061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"/>
                </a:rPr>
                <a:t>Доразметка кадра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44782" y="6716486"/>
            <a:ext cx="5422497" cy="1618286"/>
            <a:chOff x="0" y="0"/>
            <a:chExt cx="7229995" cy="215771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623812"/>
              <a:ext cx="7229995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7229995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 Medium"/>
                </a:rPr>
                <a:t>Конкретный опознанный кадр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290062" y="9541974"/>
            <a:ext cx="891017" cy="1149021"/>
            <a:chOff x="0" y="0"/>
            <a:chExt cx="1188023" cy="153202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998126"/>
              <a:ext cx="1188023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118802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 Medium"/>
                </a:rPr>
                <a:t>8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232988" y="6716387"/>
            <a:ext cx="5797964" cy="1618385"/>
            <a:chOff x="0" y="0"/>
            <a:chExt cx="7730618" cy="215784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1623812"/>
              <a:ext cx="7730618" cy="534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7730618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 Medium"/>
                </a:rPr>
                <a:t>Пагинация кадров</a:t>
              </a:r>
            </a:p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868452" y="596403"/>
            <a:ext cx="1063658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2F2F2"/>
                </a:solidFill>
                <a:latin typeface="Arimo Bold"/>
              </a:rPr>
              <a:t>Веб-Сервис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0812"/>
          </a:xfrm>
          <a:custGeom>
            <a:avLst/>
            <a:gdLst/>
            <a:ahLst/>
            <a:cxnLst/>
            <a:rect r="r" b="b" t="t" l="l"/>
            <a:pathLst>
              <a:path h="10310812" w="18288000">
                <a:moveTo>
                  <a:pt x="0" y="0"/>
                </a:moveTo>
                <a:lnTo>
                  <a:pt x="18288000" y="0"/>
                </a:lnTo>
                <a:lnTo>
                  <a:pt x="18288000" y="10310812"/>
                </a:lnTo>
                <a:lnTo>
                  <a:pt x="0" y="103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898715" y="2810251"/>
            <a:ext cx="5797964" cy="3261314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3103" t="0" r="-3103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606048" y="2810350"/>
            <a:ext cx="5797964" cy="3261314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3103" t="0" r="-310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9342" y="380392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675823" y="7585304"/>
            <a:ext cx="3455295" cy="1149121"/>
            <a:chOff x="0" y="0"/>
            <a:chExt cx="4607060" cy="15321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98126"/>
              <a:ext cx="4607060" cy="534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14300"/>
              <a:ext cx="4607060" cy="75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06068" y="6716387"/>
            <a:ext cx="5797964" cy="1618286"/>
            <a:chOff x="0" y="0"/>
            <a:chExt cx="7730618" cy="215771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623812"/>
              <a:ext cx="7730618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7730618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"/>
                </a:rPr>
                <a:t>История распознаваний из архива видео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86448" y="6716387"/>
            <a:ext cx="5422497" cy="1618286"/>
            <a:chOff x="0" y="0"/>
            <a:chExt cx="7229995" cy="215771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623812"/>
              <a:ext cx="7229995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7229995" cy="129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 Medium"/>
                </a:rPr>
                <a:t>Отправка уведомлений структурам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290062" y="9541974"/>
            <a:ext cx="891017" cy="1149021"/>
            <a:chOff x="0" y="0"/>
            <a:chExt cx="1188023" cy="153202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98126"/>
              <a:ext cx="1188023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118802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 Medium"/>
                </a:rPr>
                <a:t>8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868452" y="596403"/>
            <a:ext cx="1063658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2F2F2"/>
                </a:solidFill>
                <a:latin typeface="Arimo Bold"/>
              </a:rPr>
              <a:t>Веб-Сервис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0812"/>
          </a:xfrm>
          <a:custGeom>
            <a:avLst/>
            <a:gdLst/>
            <a:ahLst/>
            <a:cxnLst/>
            <a:rect r="r" b="b" t="t" l="l"/>
            <a:pathLst>
              <a:path h="10310812" w="18288000">
                <a:moveTo>
                  <a:pt x="0" y="0"/>
                </a:moveTo>
                <a:lnTo>
                  <a:pt x="18288000" y="0"/>
                </a:lnTo>
                <a:lnTo>
                  <a:pt x="18288000" y="10310812"/>
                </a:lnTo>
                <a:lnTo>
                  <a:pt x="0" y="103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0857" y="1653322"/>
            <a:ext cx="2593871" cy="2617668"/>
          </a:xfrm>
          <a:custGeom>
            <a:avLst/>
            <a:gdLst/>
            <a:ahLst/>
            <a:cxnLst/>
            <a:rect r="r" b="b" t="t" l="l"/>
            <a:pathLst>
              <a:path h="2617668" w="2593871">
                <a:moveTo>
                  <a:pt x="0" y="0"/>
                </a:moveTo>
                <a:lnTo>
                  <a:pt x="2593871" y="0"/>
                </a:lnTo>
                <a:lnTo>
                  <a:pt x="2593871" y="2617667"/>
                </a:lnTo>
                <a:lnTo>
                  <a:pt x="0" y="261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10062" y="3791997"/>
            <a:ext cx="3548029" cy="354802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2B61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540761" y="7170742"/>
            <a:ext cx="2593871" cy="2617668"/>
          </a:xfrm>
          <a:custGeom>
            <a:avLst/>
            <a:gdLst/>
            <a:ahLst/>
            <a:cxnLst/>
            <a:rect r="r" b="b" t="t" l="l"/>
            <a:pathLst>
              <a:path h="2617668" w="2593871">
                <a:moveTo>
                  <a:pt x="0" y="0"/>
                </a:moveTo>
                <a:lnTo>
                  <a:pt x="2593870" y="0"/>
                </a:lnTo>
                <a:lnTo>
                  <a:pt x="2593870" y="2617668"/>
                </a:lnTo>
                <a:lnTo>
                  <a:pt x="0" y="2617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01053" y="7329564"/>
            <a:ext cx="2593871" cy="2617668"/>
          </a:xfrm>
          <a:custGeom>
            <a:avLst/>
            <a:gdLst/>
            <a:ahLst/>
            <a:cxnLst/>
            <a:rect r="r" b="b" t="t" l="l"/>
            <a:pathLst>
              <a:path h="2617668" w="2593871">
                <a:moveTo>
                  <a:pt x="0" y="0"/>
                </a:moveTo>
                <a:lnTo>
                  <a:pt x="2593871" y="0"/>
                </a:lnTo>
                <a:lnTo>
                  <a:pt x="2593871" y="2617668"/>
                </a:lnTo>
                <a:lnTo>
                  <a:pt x="0" y="2617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540761" y="1646711"/>
            <a:ext cx="2593871" cy="2617668"/>
          </a:xfrm>
          <a:custGeom>
            <a:avLst/>
            <a:gdLst/>
            <a:ahLst/>
            <a:cxnLst/>
            <a:rect r="r" b="b" t="t" l="l"/>
            <a:pathLst>
              <a:path h="2617668" w="2593871">
                <a:moveTo>
                  <a:pt x="2593870" y="0"/>
                </a:moveTo>
                <a:lnTo>
                  <a:pt x="0" y="0"/>
                </a:lnTo>
                <a:lnTo>
                  <a:pt x="0" y="2617667"/>
                </a:lnTo>
                <a:lnTo>
                  <a:pt x="2593870" y="2617667"/>
                </a:lnTo>
                <a:lnTo>
                  <a:pt x="25938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6948515" y="7066782"/>
            <a:ext cx="869824" cy="729928"/>
          </a:xfrm>
          <a:prstGeom prst="line">
            <a:avLst/>
          </a:prstGeom>
          <a:ln cap="flat" w="104775">
            <a:solidFill>
              <a:srgbClr val="FD095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7077788" y="3474377"/>
            <a:ext cx="770475" cy="588157"/>
          </a:xfrm>
          <a:prstGeom prst="line">
            <a:avLst/>
          </a:prstGeom>
          <a:ln cap="flat" w="104775">
            <a:solidFill>
              <a:srgbClr val="FD095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10298606" y="3445820"/>
            <a:ext cx="934352" cy="645271"/>
          </a:xfrm>
          <a:prstGeom prst="line">
            <a:avLst/>
          </a:prstGeom>
          <a:ln cap="flat" w="104775">
            <a:solidFill>
              <a:srgbClr val="FD095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10335477" y="7212384"/>
            <a:ext cx="770475" cy="588157"/>
          </a:xfrm>
          <a:prstGeom prst="line">
            <a:avLst/>
          </a:prstGeom>
          <a:ln cap="flat" w="104775">
            <a:solidFill>
              <a:srgbClr val="FD095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734983" y="7757308"/>
            <a:ext cx="1292204" cy="1444537"/>
          </a:xfrm>
          <a:custGeom>
            <a:avLst/>
            <a:gdLst/>
            <a:ahLst/>
            <a:cxnLst/>
            <a:rect r="r" b="b" t="t" l="l"/>
            <a:pathLst>
              <a:path h="1444537" w="1292204">
                <a:moveTo>
                  <a:pt x="0" y="0"/>
                </a:moveTo>
                <a:lnTo>
                  <a:pt x="1292204" y="0"/>
                </a:lnTo>
                <a:lnTo>
                  <a:pt x="1292204" y="1444537"/>
                </a:lnTo>
                <a:lnTo>
                  <a:pt x="0" y="14445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83379" y="2256941"/>
            <a:ext cx="1530995" cy="1410429"/>
          </a:xfrm>
          <a:custGeom>
            <a:avLst/>
            <a:gdLst/>
            <a:ahLst/>
            <a:cxnLst/>
            <a:rect r="r" b="b" t="t" l="l"/>
            <a:pathLst>
              <a:path h="1410429" w="1530995">
                <a:moveTo>
                  <a:pt x="0" y="0"/>
                </a:moveTo>
                <a:lnTo>
                  <a:pt x="1530995" y="0"/>
                </a:lnTo>
                <a:lnTo>
                  <a:pt x="1530995" y="1410429"/>
                </a:lnTo>
                <a:lnTo>
                  <a:pt x="0" y="14104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35672" y="7792704"/>
            <a:ext cx="1678702" cy="1691387"/>
          </a:xfrm>
          <a:custGeom>
            <a:avLst/>
            <a:gdLst/>
            <a:ahLst/>
            <a:cxnLst/>
            <a:rect r="r" b="b" t="t" l="l"/>
            <a:pathLst>
              <a:path h="1691387" w="1678702">
                <a:moveTo>
                  <a:pt x="0" y="0"/>
                </a:moveTo>
                <a:lnTo>
                  <a:pt x="1678702" y="0"/>
                </a:lnTo>
                <a:lnTo>
                  <a:pt x="1678702" y="1691387"/>
                </a:lnTo>
                <a:lnTo>
                  <a:pt x="0" y="1691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601356" y="2175816"/>
            <a:ext cx="1559457" cy="1559457"/>
          </a:xfrm>
          <a:custGeom>
            <a:avLst/>
            <a:gdLst/>
            <a:ahLst/>
            <a:cxnLst/>
            <a:rect r="r" b="b" t="t" l="l"/>
            <a:pathLst>
              <a:path h="1559457" w="1559457">
                <a:moveTo>
                  <a:pt x="0" y="0"/>
                </a:moveTo>
                <a:lnTo>
                  <a:pt x="1559458" y="0"/>
                </a:lnTo>
                <a:lnTo>
                  <a:pt x="1559458" y="1559457"/>
                </a:lnTo>
                <a:lnTo>
                  <a:pt x="0" y="15594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70291" y="3954119"/>
            <a:ext cx="1547417" cy="1611893"/>
          </a:xfrm>
          <a:custGeom>
            <a:avLst/>
            <a:gdLst/>
            <a:ahLst/>
            <a:cxnLst/>
            <a:rect r="r" b="b" t="t" l="l"/>
            <a:pathLst>
              <a:path h="1611893" w="1547417">
                <a:moveTo>
                  <a:pt x="0" y="0"/>
                </a:moveTo>
                <a:lnTo>
                  <a:pt x="1547418" y="0"/>
                </a:lnTo>
                <a:lnTo>
                  <a:pt x="1547418" y="1611893"/>
                </a:lnTo>
                <a:lnTo>
                  <a:pt x="0" y="16118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-301124">
            <a:off x="4878040" y="2383405"/>
            <a:ext cx="1768636" cy="935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2944" spc="-209">
                <a:solidFill>
                  <a:srgbClr val="F2F2F2"/>
                </a:solidFill>
                <a:latin typeface="Lazydog Bold"/>
              </a:rPr>
              <a:t>1.</a:t>
            </a:r>
          </a:p>
          <a:p>
            <a:pPr algn="ctr" marL="0" indent="0" lvl="0">
              <a:lnSpc>
                <a:spcPts val="3680"/>
              </a:lnSpc>
            </a:pPr>
            <a:r>
              <a:rPr lang="en-US" sz="2944" spc="-209">
                <a:solidFill>
                  <a:srgbClr val="F2F2F2"/>
                </a:solidFill>
                <a:latin typeface="Lazydog Bold"/>
              </a:rPr>
              <a:t>ЖИТЕЛИ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90224" y="5672896"/>
            <a:ext cx="327555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96">
                <a:solidFill>
                  <a:srgbClr val="F2F2F2"/>
                </a:solidFill>
                <a:latin typeface="Lazydog"/>
              </a:rPr>
              <a:t>ЗАИНТЕРЕСОВАННЫЕ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72745" y="6244353"/>
            <a:ext cx="149021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96">
                <a:solidFill>
                  <a:srgbClr val="F2F2F2"/>
                </a:solidFill>
                <a:latin typeface="Lazydog"/>
              </a:rPr>
              <a:t>СТОРОНЫ</a:t>
            </a:r>
          </a:p>
        </p:txBody>
      </p:sp>
      <p:sp>
        <p:nvSpPr>
          <p:cNvPr name="TextBox 22" id="22"/>
          <p:cNvSpPr txBox="true"/>
          <p:nvPr/>
        </p:nvSpPr>
        <p:spPr>
          <a:xfrm rot="-301124">
            <a:off x="12031792" y="7827326"/>
            <a:ext cx="1921074" cy="94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944" spc="-209">
                <a:solidFill>
                  <a:srgbClr val="F2F2F2"/>
                </a:solidFill>
                <a:latin typeface="Lazydog Bold"/>
              </a:rPr>
              <a:t>4.</a:t>
            </a:r>
          </a:p>
          <a:p>
            <a:pPr algn="ctr" marL="0" indent="0" lvl="0">
              <a:lnSpc>
                <a:spcPts val="3709"/>
              </a:lnSpc>
            </a:pPr>
            <a:r>
              <a:rPr lang="en-US" sz="2944" spc="-209">
                <a:solidFill>
                  <a:srgbClr val="F2F2F2"/>
                </a:solidFill>
                <a:latin typeface="Lazydog Bold"/>
              </a:rPr>
              <a:t>ТУРИСТЫ</a:t>
            </a:r>
          </a:p>
        </p:txBody>
      </p:sp>
      <p:sp>
        <p:nvSpPr>
          <p:cNvPr name="TextBox 23" id="23"/>
          <p:cNvSpPr txBox="true"/>
          <p:nvPr/>
        </p:nvSpPr>
        <p:spPr>
          <a:xfrm rot="-402277">
            <a:off x="4721780" y="7947552"/>
            <a:ext cx="1936831" cy="136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2944" spc="-209">
                <a:solidFill>
                  <a:srgbClr val="F2F2F2"/>
                </a:solidFill>
                <a:latin typeface="Lazydog Bold"/>
              </a:rPr>
              <a:t>3.</a:t>
            </a:r>
          </a:p>
          <a:p>
            <a:pPr algn="ctr">
              <a:lnSpc>
                <a:spcPts val="3555"/>
              </a:lnSpc>
            </a:pPr>
            <a:r>
              <a:rPr lang="en-US" sz="2844" spc="-201">
                <a:solidFill>
                  <a:srgbClr val="F2F2F2"/>
                </a:solidFill>
                <a:latin typeface="Lazydog Bold"/>
              </a:rPr>
              <a:t>МУНИЦИПА</a:t>
            </a:r>
          </a:p>
          <a:p>
            <a:pPr algn="ctr" marL="0" indent="0" lvl="0">
              <a:lnSpc>
                <a:spcPts val="3555"/>
              </a:lnSpc>
            </a:pPr>
            <a:r>
              <a:rPr lang="en-US" sz="2844" spc="-201">
                <a:solidFill>
                  <a:srgbClr val="F2F2F2"/>
                </a:solidFill>
                <a:latin typeface="Lazydog Bold"/>
              </a:rPr>
              <a:t>ЛИТЕТ</a:t>
            </a:r>
          </a:p>
        </p:txBody>
      </p:sp>
      <p:sp>
        <p:nvSpPr>
          <p:cNvPr name="TextBox 24" id="24"/>
          <p:cNvSpPr txBox="true"/>
          <p:nvPr/>
        </p:nvSpPr>
        <p:spPr>
          <a:xfrm rot="412131">
            <a:off x="11805566" y="2274153"/>
            <a:ext cx="1768636" cy="134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2944" spc="-209">
                <a:solidFill>
                  <a:srgbClr val="F2F2F2"/>
                </a:solidFill>
                <a:latin typeface="Lazydog Bold"/>
              </a:rPr>
              <a:t>2.</a:t>
            </a:r>
          </a:p>
          <a:p>
            <a:pPr algn="ctr" marL="0" indent="0" lvl="0">
              <a:lnSpc>
                <a:spcPts val="3500"/>
              </a:lnSpc>
            </a:pPr>
            <a:r>
              <a:rPr lang="en-US" sz="2800" spc="-198">
                <a:solidFill>
                  <a:srgbClr val="F2F2F2"/>
                </a:solidFill>
                <a:latin typeface="Lazydog Bold"/>
              </a:rPr>
              <a:t>РЕГИОНАЛЬНАЯ ВЛАСТЬ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75023" y="551336"/>
            <a:ext cx="1063336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2F2F2"/>
                </a:solidFill>
                <a:latin typeface="Arimo Bold"/>
              </a:rPr>
              <a:t>ПОЛЬЗОВАТЕЛИ ПРОДУКТА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7259300" y="9507891"/>
            <a:ext cx="891017" cy="1149021"/>
            <a:chOff x="0" y="0"/>
            <a:chExt cx="1188023" cy="1532028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998126"/>
              <a:ext cx="1188023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118802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 Medium"/>
                </a:rPr>
                <a:t>6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69342" y="380392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906"/>
            <a:ext cx="18288000" cy="10310812"/>
          </a:xfrm>
          <a:custGeom>
            <a:avLst/>
            <a:gdLst/>
            <a:ahLst/>
            <a:cxnLst/>
            <a:rect r="r" b="b" t="t" l="l"/>
            <a:pathLst>
              <a:path h="10310812" w="18288000">
                <a:moveTo>
                  <a:pt x="0" y="0"/>
                </a:moveTo>
                <a:lnTo>
                  <a:pt x="18288000" y="0"/>
                </a:lnTo>
                <a:lnTo>
                  <a:pt x="18288000" y="10310812"/>
                </a:lnTo>
                <a:lnTo>
                  <a:pt x="0" y="1031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72013">
            <a:off x="1103862" y="3140144"/>
            <a:ext cx="5342559" cy="5342559"/>
          </a:xfrm>
          <a:custGeom>
            <a:avLst/>
            <a:gdLst/>
            <a:ahLst/>
            <a:cxnLst/>
            <a:rect r="r" b="b" t="t" l="l"/>
            <a:pathLst>
              <a:path h="5342559" w="5342559">
                <a:moveTo>
                  <a:pt x="0" y="0"/>
                </a:moveTo>
                <a:lnTo>
                  <a:pt x="5342560" y="0"/>
                </a:lnTo>
                <a:lnTo>
                  <a:pt x="5342560" y="5342559"/>
                </a:lnTo>
                <a:lnTo>
                  <a:pt x="0" y="534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972013">
            <a:off x="6014584" y="3121586"/>
            <a:ext cx="5342559" cy="5342559"/>
          </a:xfrm>
          <a:custGeom>
            <a:avLst/>
            <a:gdLst/>
            <a:ahLst/>
            <a:cxnLst/>
            <a:rect r="r" b="b" t="t" l="l"/>
            <a:pathLst>
              <a:path h="5342559" w="5342559">
                <a:moveTo>
                  <a:pt x="0" y="0"/>
                </a:moveTo>
                <a:lnTo>
                  <a:pt x="5342559" y="0"/>
                </a:lnTo>
                <a:lnTo>
                  <a:pt x="5342559" y="5342559"/>
                </a:lnTo>
                <a:lnTo>
                  <a:pt x="0" y="534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972013">
            <a:off x="10154837" y="2996557"/>
            <a:ext cx="5446178" cy="5446178"/>
          </a:xfrm>
          <a:custGeom>
            <a:avLst/>
            <a:gdLst/>
            <a:ahLst/>
            <a:cxnLst/>
            <a:rect r="r" b="b" t="t" l="l"/>
            <a:pathLst>
              <a:path h="5446178" w="5446178">
                <a:moveTo>
                  <a:pt x="0" y="0"/>
                </a:moveTo>
                <a:lnTo>
                  <a:pt x="5446178" y="0"/>
                </a:lnTo>
                <a:lnTo>
                  <a:pt x="5446178" y="5446178"/>
                </a:lnTo>
                <a:lnTo>
                  <a:pt x="0" y="5446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50284" y="5792865"/>
            <a:ext cx="1893680" cy="2185307"/>
          </a:xfrm>
          <a:custGeom>
            <a:avLst/>
            <a:gdLst/>
            <a:ahLst/>
            <a:cxnLst/>
            <a:rect r="r" b="b" t="t" l="l"/>
            <a:pathLst>
              <a:path h="2185307" w="1893680">
                <a:moveTo>
                  <a:pt x="0" y="0"/>
                </a:moveTo>
                <a:lnTo>
                  <a:pt x="1893680" y="0"/>
                </a:lnTo>
                <a:lnTo>
                  <a:pt x="1893680" y="2185307"/>
                </a:lnTo>
                <a:lnTo>
                  <a:pt x="0" y="2185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2399" y="4041993"/>
            <a:ext cx="2576395" cy="2576395"/>
          </a:xfrm>
          <a:custGeom>
            <a:avLst/>
            <a:gdLst/>
            <a:ahLst/>
            <a:cxnLst/>
            <a:rect r="r" b="b" t="t" l="l"/>
            <a:pathLst>
              <a:path h="2576395" w="2576395">
                <a:moveTo>
                  <a:pt x="0" y="0"/>
                </a:moveTo>
                <a:lnTo>
                  <a:pt x="2576394" y="0"/>
                </a:lnTo>
                <a:lnTo>
                  <a:pt x="2576394" y="2576394"/>
                </a:lnTo>
                <a:lnTo>
                  <a:pt x="0" y="257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74611" y="8013691"/>
            <a:ext cx="2820546" cy="1518394"/>
          </a:xfrm>
          <a:custGeom>
            <a:avLst/>
            <a:gdLst/>
            <a:ahLst/>
            <a:cxnLst/>
            <a:rect r="r" b="b" t="t" l="l"/>
            <a:pathLst>
              <a:path h="1518394" w="2820546">
                <a:moveTo>
                  <a:pt x="0" y="0"/>
                </a:moveTo>
                <a:lnTo>
                  <a:pt x="2820546" y="0"/>
                </a:lnTo>
                <a:lnTo>
                  <a:pt x="2820546" y="1518394"/>
                </a:lnTo>
                <a:lnTo>
                  <a:pt x="0" y="1518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3938" y="4658453"/>
            <a:ext cx="2122387" cy="2122387"/>
          </a:xfrm>
          <a:custGeom>
            <a:avLst/>
            <a:gdLst/>
            <a:ahLst/>
            <a:cxnLst/>
            <a:rect r="r" b="b" t="t" l="l"/>
            <a:pathLst>
              <a:path h="2122387" w="2122387">
                <a:moveTo>
                  <a:pt x="0" y="0"/>
                </a:moveTo>
                <a:lnTo>
                  <a:pt x="2122387" y="0"/>
                </a:lnTo>
                <a:lnTo>
                  <a:pt x="2122387" y="2122387"/>
                </a:lnTo>
                <a:lnTo>
                  <a:pt x="0" y="21223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28049" y="4658453"/>
            <a:ext cx="3758222" cy="2818103"/>
          </a:xfrm>
          <a:custGeom>
            <a:avLst/>
            <a:gdLst/>
            <a:ahLst/>
            <a:cxnLst/>
            <a:rect r="r" b="b" t="t" l="l"/>
            <a:pathLst>
              <a:path h="2818103" w="3758222">
                <a:moveTo>
                  <a:pt x="0" y="0"/>
                </a:moveTo>
                <a:lnTo>
                  <a:pt x="3758222" y="0"/>
                </a:lnTo>
                <a:lnTo>
                  <a:pt x="3758222" y="2818102"/>
                </a:lnTo>
                <a:lnTo>
                  <a:pt x="0" y="28181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33750" y="4489417"/>
            <a:ext cx="4127881" cy="2396102"/>
          </a:xfrm>
          <a:custGeom>
            <a:avLst/>
            <a:gdLst/>
            <a:ahLst/>
            <a:cxnLst/>
            <a:rect r="r" b="b" t="t" l="l"/>
            <a:pathLst>
              <a:path h="2396102" w="4127881">
                <a:moveTo>
                  <a:pt x="0" y="0"/>
                </a:moveTo>
                <a:lnTo>
                  <a:pt x="4127881" y="0"/>
                </a:lnTo>
                <a:lnTo>
                  <a:pt x="4127881" y="2396102"/>
                </a:lnTo>
                <a:lnTo>
                  <a:pt x="0" y="2396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20548" y="1855307"/>
            <a:ext cx="4850833" cy="218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Montserrat"/>
              </a:rPr>
              <a:t>2</a:t>
            </a:r>
          </a:p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FFFFFF"/>
                </a:solidFill>
                <a:latin typeface="Montserrat Medium"/>
              </a:rPr>
              <a:t>Нейронные сети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1381" y="1690310"/>
            <a:ext cx="4614890" cy="260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Montserrat"/>
              </a:rPr>
              <a:t>3</a:t>
            </a:r>
          </a:p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FFFFFF"/>
                </a:solidFill>
                <a:latin typeface="Montserrat Medium"/>
              </a:rPr>
              <a:t>Визуализация аналитики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72273" y="1836748"/>
            <a:ext cx="4850833" cy="218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Montserrat"/>
              </a:rPr>
              <a:t>4</a:t>
            </a:r>
          </a:p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FFFFFF"/>
                </a:solidFill>
                <a:latin typeface="Montserrat Medium"/>
              </a:rPr>
              <a:t>В</a:t>
            </a:r>
            <a:r>
              <a:rPr lang="en-US" sz="2799">
                <a:solidFill>
                  <a:srgbClr val="FFFFFF"/>
                </a:solidFill>
                <a:latin typeface="Montserrat Medium"/>
              </a:rPr>
              <a:t>еб-приложение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230285" y="1799631"/>
            <a:ext cx="4850833" cy="218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Montserrat Medium"/>
              </a:rPr>
              <a:t>1</a:t>
            </a:r>
          </a:p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FFFFFF"/>
                </a:solidFill>
                <a:latin typeface="Montserrat Medium"/>
              </a:rPr>
              <a:t>Разметка данных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290062" y="9541974"/>
            <a:ext cx="891017" cy="1149021"/>
            <a:chOff x="0" y="0"/>
            <a:chExt cx="1188023" cy="153202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998126"/>
              <a:ext cx="1188023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118802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 Medium"/>
                </a:rPr>
                <a:t>11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40365" y="596403"/>
            <a:ext cx="680359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D9D9D9"/>
                </a:solidFill>
                <a:latin typeface="Arimo Bold"/>
              </a:rPr>
              <a:t>СТЕК ТЕХНОЛОГИЙ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9342" y="380392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47688" y="1602172"/>
            <a:ext cx="8102629" cy="8480230"/>
            <a:chOff x="0" y="0"/>
            <a:chExt cx="2134026" cy="2233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4026" cy="2233476"/>
            </a:xfrm>
            <a:custGeom>
              <a:avLst/>
              <a:gdLst/>
              <a:ahLst/>
              <a:cxnLst/>
              <a:rect r="r" b="b" t="t" l="l"/>
              <a:pathLst>
                <a:path h="2233476" w="2134026">
                  <a:moveTo>
                    <a:pt x="48730" y="0"/>
                  </a:moveTo>
                  <a:lnTo>
                    <a:pt x="2085296" y="0"/>
                  </a:lnTo>
                  <a:cubicBezTo>
                    <a:pt x="2098220" y="0"/>
                    <a:pt x="2110615" y="5134"/>
                    <a:pt x="2119753" y="14273"/>
                  </a:cubicBezTo>
                  <a:cubicBezTo>
                    <a:pt x="2128892" y="23411"/>
                    <a:pt x="2134026" y="35806"/>
                    <a:pt x="2134026" y="48730"/>
                  </a:cubicBezTo>
                  <a:lnTo>
                    <a:pt x="2134026" y="2184747"/>
                  </a:lnTo>
                  <a:cubicBezTo>
                    <a:pt x="2134026" y="2211659"/>
                    <a:pt x="2112209" y="2233476"/>
                    <a:pt x="2085296" y="2233476"/>
                  </a:cubicBezTo>
                  <a:lnTo>
                    <a:pt x="48730" y="2233476"/>
                  </a:lnTo>
                  <a:cubicBezTo>
                    <a:pt x="35806" y="2233476"/>
                    <a:pt x="23411" y="2228342"/>
                    <a:pt x="14273" y="2219204"/>
                  </a:cubicBezTo>
                  <a:cubicBezTo>
                    <a:pt x="5134" y="2210065"/>
                    <a:pt x="0" y="2197671"/>
                    <a:pt x="0" y="2184747"/>
                  </a:cubicBezTo>
                  <a:lnTo>
                    <a:pt x="0" y="48730"/>
                  </a:lnTo>
                  <a:cubicBezTo>
                    <a:pt x="0" y="35806"/>
                    <a:pt x="5134" y="23411"/>
                    <a:pt x="14273" y="14273"/>
                  </a:cubicBezTo>
                  <a:cubicBezTo>
                    <a:pt x="23411" y="5134"/>
                    <a:pt x="35806" y="0"/>
                    <a:pt x="48730" y="0"/>
                  </a:cubicBezTo>
                  <a:close/>
                </a:path>
              </a:pathLst>
            </a:custGeom>
            <a:solidFill>
              <a:srgbClr val="FD09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134026" cy="2300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5028" y="1596552"/>
            <a:ext cx="9276944" cy="8485850"/>
            <a:chOff x="0" y="0"/>
            <a:chExt cx="2443310" cy="22349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43310" cy="2234956"/>
            </a:xfrm>
            <a:custGeom>
              <a:avLst/>
              <a:gdLst/>
              <a:ahLst/>
              <a:cxnLst/>
              <a:rect r="r" b="b" t="t" l="l"/>
              <a:pathLst>
                <a:path h="2234956" w="2443310">
                  <a:moveTo>
                    <a:pt x="42561" y="0"/>
                  </a:moveTo>
                  <a:lnTo>
                    <a:pt x="2400749" y="0"/>
                  </a:lnTo>
                  <a:cubicBezTo>
                    <a:pt x="2424255" y="0"/>
                    <a:pt x="2443310" y="19055"/>
                    <a:pt x="2443310" y="42561"/>
                  </a:cubicBezTo>
                  <a:lnTo>
                    <a:pt x="2443310" y="2192395"/>
                  </a:lnTo>
                  <a:cubicBezTo>
                    <a:pt x="2443310" y="2215901"/>
                    <a:pt x="2424255" y="2234956"/>
                    <a:pt x="2400749" y="2234956"/>
                  </a:cubicBezTo>
                  <a:lnTo>
                    <a:pt x="42561" y="2234956"/>
                  </a:lnTo>
                  <a:cubicBezTo>
                    <a:pt x="19055" y="2234956"/>
                    <a:pt x="0" y="2215901"/>
                    <a:pt x="0" y="2192395"/>
                  </a:cubicBezTo>
                  <a:lnTo>
                    <a:pt x="0" y="42561"/>
                  </a:lnTo>
                  <a:cubicBezTo>
                    <a:pt x="0" y="19055"/>
                    <a:pt x="19055" y="0"/>
                    <a:pt x="42561" y="0"/>
                  </a:cubicBezTo>
                  <a:close/>
                </a:path>
              </a:pathLst>
            </a:custGeom>
            <a:solidFill>
              <a:srgbClr val="201E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443310" cy="2301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648759" y="3816377"/>
            <a:ext cx="3917060" cy="1330627"/>
            <a:chOff x="0" y="0"/>
            <a:chExt cx="5222747" cy="17741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4817" cy="1774169"/>
            </a:xfrm>
            <a:custGeom>
              <a:avLst/>
              <a:gdLst/>
              <a:ahLst/>
              <a:cxnLst/>
              <a:rect r="r" b="b" t="t" l="l"/>
              <a:pathLst>
                <a:path h="1774169" w="1554817">
                  <a:moveTo>
                    <a:pt x="0" y="0"/>
                  </a:moveTo>
                  <a:lnTo>
                    <a:pt x="1554817" y="0"/>
                  </a:lnTo>
                  <a:lnTo>
                    <a:pt x="1554817" y="1774169"/>
                  </a:lnTo>
                  <a:lnTo>
                    <a:pt x="0" y="1774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547071" y="73025"/>
              <a:ext cx="3675676" cy="955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-95">
                  <a:solidFill>
                    <a:srgbClr val="F2F2F2"/>
                  </a:solidFill>
                  <a:latin typeface="Open Sans Bold"/>
                </a:rPr>
                <a:t> Вычислительные мощности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057618" y="1199004"/>
              <a:ext cx="2758163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-107">
                  <a:solidFill>
                    <a:srgbClr val="F2F2F2"/>
                  </a:solidFill>
                  <a:latin typeface="Open Sans Bold"/>
                </a:rPr>
                <a:t>50 тыс. руб.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3886162"/>
            <a:ext cx="3757469" cy="1191057"/>
            <a:chOff x="0" y="0"/>
            <a:chExt cx="5009958" cy="15880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85096" cy="1588076"/>
            </a:xfrm>
            <a:custGeom>
              <a:avLst/>
              <a:gdLst/>
              <a:ahLst/>
              <a:cxnLst/>
              <a:rect r="r" b="b" t="t" l="l"/>
              <a:pathLst>
                <a:path h="1588076" w="1985096">
                  <a:moveTo>
                    <a:pt x="0" y="0"/>
                  </a:moveTo>
                  <a:lnTo>
                    <a:pt x="1985096" y="0"/>
                  </a:lnTo>
                  <a:lnTo>
                    <a:pt x="1985096" y="1588076"/>
                  </a:lnTo>
                  <a:lnTo>
                    <a:pt x="0" y="1588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51796" y="77432"/>
              <a:ext cx="2758163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-107">
                  <a:solidFill>
                    <a:srgbClr val="F2F2F2"/>
                  </a:solidFill>
                  <a:latin typeface="Open Sans Bold"/>
                </a:rPr>
                <a:t>Веб-дизайн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251796" y="1032451"/>
              <a:ext cx="2758163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-107">
                  <a:solidFill>
                    <a:srgbClr val="F2F2F2"/>
                  </a:solidFill>
                  <a:latin typeface="Open Sans Bold"/>
                </a:rPr>
                <a:t>150 тыс. руб.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48759" y="1953439"/>
            <a:ext cx="3532187" cy="1376295"/>
            <a:chOff x="0" y="0"/>
            <a:chExt cx="4709582" cy="18350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35060" cy="1835060"/>
            </a:xfrm>
            <a:custGeom>
              <a:avLst/>
              <a:gdLst/>
              <a:ahLst/>
              <a:cxnLst/>
              <a:rect r="r" b="b" t="t" l="l"/>
              <a:pathLst>
                <a:path h="1835060" w="1835060">
                  <a:moveTo>
                    <a:pt x="0" y="0"/>
                  </a:moveTo>
                  <a:lnTo>
                    <a:pt x="1835060" y="0"/>
                  </a:lnTo>
                  <a:lnTo>
                    <a:pt x="1835060" y="1835060"/>
                  </a:lnTo>
                  <a:lnTo>
                    <a:pt x="0" y="1835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887835" y="19991"/>
              <a:ext cx="2821747" cy="1117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4"/>
                </a:lnSpc>
              </a:pPr>
              <a:r>
                <a:rPr lang="en-US" sz="2762" spc="-110">
                  <a:solidFill>
                    <a:srgbClr val="F2F2F2"/>
                  </a:solidFill>
                  <a:latin typeface="Open Sans Bold"/>
                </a:rPr>
                <a:t>Аналитика данных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887835" y="1276371"/>
              <a:ext cx="2821747" cy="558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4"/>
                </a:lnSpc>
              </a:pPr>
              <a:r>
                <a:rPr lang="en-US" sz="2762" spc="-110">
                  <a:solidFill>
                    <a:srgbClr val="F2F2F2"/>
                  </a:solidFill>
                  <a:latin typeface="Open Sans Bold"/>
                </a:rPr>
                <a:t>  50 тыс. руб.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675187" y="5554221"/>
            <a:ext cx="936627" cy="968090"/>
          </a:xfrm>
          <a:custGeom>
            <a:avLst/>
            <a:gdLst/>
            <a:ahLst/>
            <a:cxnLst/>
            <a:rect r="r" b="b" t="t" l="l"/>
            <a:pathLst>
              <a:path h="968090" w="936627">
                <a:moveTo>
                  <a:pt x="0" y="0"/>
                </a:moveTo>
                <a:lnTo>
                  <a:pt x="936626" y="0"/>
                </a:lnTo>
                <a:lnTo>
                  <a:pt x="936626" y="968089"/>
                </a:lnTo>
                <a:lnTo>
                  <a:pt x="0" y="9680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044966" y="6688205"/>
            <a:ext cx="654006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116">
                <a:solidFill>
                  <a:srgbClr val="F2F2F2"/>
                </a:solidFill>
                <a:latin typeface="Open Sans Bold"/>
              </a:rPr>
              <a:t>Расходы в месяц = 400 тыс. рублей</a:t>
            </a:r>
          </a:p>
          <a:p>
            <a:pPr>
              <a:lnSpc>
                <a:spcPts val="3240"/>
              </a:lnSpc>
            </a:pPr>
          </a:p>
          <a:p>
            <a:pPr algn="l" marL="488632" indent="-244316" lvl="1">
              <a:lnSpc>
                <a:spcPts val="3240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4675187" y="7461461"/>
            <a:ext cx="936627" cy="968090"/>
          </a:xfrm>
          <a:custGeom>
            <a:avLst/>
            <a:gdLst/>
            <a:ahLst/>
            <a:cxnLst/>
            <a:rect r="r" b="b" t="t" l="l"/>
            <a:pathLst>
              <a:path h="968090" w="936627">
                <a:moveTo>
                  <a:pt x="0" y="0"/>
                </a:moveTo>
                <a:lnTo>
                  <a:pt x="936626" y="0"/>
                </a:lnTo>
                <a:lnTo>
                  <a:pt x="936626" y="968089"/>
                </a:lnTo>
                <a:lnTo>
                  <a:pt x="0" y="9680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677384" y="4156280"/>
            <a:ext cx="3029755" cy="3366394"/>
          </a:xfrm>
          <a:custGeom>
            <a:avLst/>
            <a:gdLst/>
            <a:ahLst/>
            <a:cxnLst/>
            <a:rect r="r" b="b" t="t" l="l"/>
            <a:pathLst>
              <a:path h="3366394" w="3029755">
                <a:moveTo>
                  <a:pt x="0" y="0"/>
                </a:moveTo>
                <a:lnTo>
                  <a:pt x="3029755" y="0"/>
                </a:lnTo>
                <a:lnTo>
                  <a:pt x="3029755" y="3366394"/>
                </a:lnTo>
                <a:lnTo>
                  <a:pt x="0" y="3366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61290" y="1976273"/>
            <a:ext cx="3492289" cy="1330627"/>
            <a:chOff x="0" y="0"/>
            <a:chExt cx="4656385" cy="17741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52016"/>
              <a:ext cx="1607507" cy="1670137"/>
            </a:xfrm>
            <a:custGeom>
              <a:avLst/>
              <a:gdLst/>
              <a:ahLst/>
              <a:cxnLst/>
              <a:rect r="r" b="b" t="t" l="l"/>
              <a:pathLst>
                <a:path h="1670137" w="1607507">
                  <a:moveTo>
                    <a:pt x="0" y="0"/>
                  </a:moveTo>
                  <a:lnTo>
                    <a:pt x="1607507" y="0"/>
                  </a:lnTo>
                  <a:lnTo>
                    <a:pt x="1607507" y="1670137"/>
                  </a:lnTo>
                  <a:lnTo>
                    <a:pt x="0" y="1670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898223" y="-9525"/>
              <a:ext cx="2758163" cy="1101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 spc="-105">
                  <a:solidFill>
                    <a:srgbClr val="F2F2F2"/>
                  </a:solidFill>
                  <a:latin typeface="Open Sans Bold"/>
                </a:rPr>
                <a:t>Разработка</a:t>
              </a:r>
            </a:p>
            <a:p>
              <a:pPr algn="l">
                <a:lnSpc>
                  <a:spcPts val="3240"/>
                </a:lnSpc>
              </a:pPr>
              <a:r>
                <a:rPr lang="en-US" sz="2700" spc="-107">
                  <a:solidFill>
                    <a:srgbClr val="F2F2F2"/>
                  </a:solidFill>
                  <a:latin typeface="Open Sans Bold"/>
                </a:rPr>
                <a:t>алгоритмов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898223" y="1218544"/>
              <a:ext cx="2758163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-107">
                  <a:solidFill>
                    <a:srgbClr val="F2F2F2"/>
                  </a:solidFill>
                  <a:latin typeface="Open Sans Bold"/>
                </a:rPr>
                <a:t>150 тыс. руб.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585319" y="520227"/>
            <a:ext cx="1063658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">
                <a:solidFill>
                  <a:srgbClr val="F2F2F2"/>
                </a:solidFill>
                <a:latin typeface="Arimo Bold"/>
              </a:rPr>
              <a:t>ФИНАНСОВЫЕ ПОКАЗАТЕЛИ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259300" y="9507891"/>
            <a:ext cx="891017" cy="1149021"/>
            <a:chOff x="0" y="0"/>
            <a:chExt cx="1188023" cy="1532028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998126"/>
              <a:ext cx="1188023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50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28575"/>
              <a:ext cx="118802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 Medium"/>
                </a:rPr>
                <a:t>13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839335" y="8634413"/>
            <a:ext cx="876343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116">
                <a:solidFill>
                  <a:srgbClr val="F2F2F2"/>
                </a:solidFill>
                <a:latin typeface="Open Sans Bold"/>
              </a:rPr>
              <a:t>Итоговая стоимость (3 мес.) = 1.2 млн рублей</a:t>
            </a:r>
          </a:p>
          <a:p>
            <a:pPr>
              <a:lnSpc>
                <a:spcPts val="3240"/>
              </a:lnSpc>
            </a:pPr>
          </a:p>
          <a:p>
            <a:pPr algn="l" marL="488632" indent="-244316" lvl="1">
              <a:lnSpc>
                <a:spcPts val="324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806266" y="2263036"/>
            <a:ext cx="6771992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C4EAFF"/>
                </a:solidFill>
                <a:latin typeface="Montserrat Medium"/>
              </a:rPr>
              <a:t>Расходы на обслуживание продукта в месяц </a:t>
            </a:r>
          </a:p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4799">
                <a:solidFill>
                  <a:srgbClr val="2D2B61"/>
                </a:solidFill>
                <a:latin typeface="Montserrat Medium"/>
              </a:rPr>
              <a:t>~ 95 тыс. руб.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35848" y="7916930"/>
            <a:ext cx="672631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C4EAFF"/>
                </a:solidFill>
                <a:latin typeface="Montserrat Medium"/>
              </a:rPr>
              <a:t>Примерные потери из-за невыплаты налогов с торговли </a:t>
            </a:r>
          </a:p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4799">
                <a:solidFill>
                  <a:srgbClr val="2D2B61"/>
                </a:solidFill>
                <a:latin typeface="Montserrat Medium"/>
              </a:rPr>
              <a:t>~ 6 550 тыс. руб.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69342" y="380392"/>
            <a:ext cx="2216592" cy="1108296"/>
          </a:xfrm>
          <a:custGeom>
            <a:avLst/>
            <a:gdLst/>
            <a:ahLst/>
            <a:cxnLst/>
            <a:rect r="r" b="b" t="t" l="l"/>
            <a:pathLst>
              <a:path h="1108296" w="2216592">
                <a:moveTo>
                  <a:pt x="0" y="0"/>
                </a:moveTo>
                <a:lnTo>
                  <a:pt x="2216592" y="0"/>
                </a:lnTo>
                <a:lnTo>
                  <a:pt x="2216592" y="1108296"/>
                </a:lnTo>
                <a:lnTo>
                  <a:pt x="0" y="11082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DAFz2sN2KGs</dc:identifier>
  <dcterms:modified xsi:type="dcterms:W3CDTF">2011-08-01T06:04:30Z</dcterms:modified>
  <cp:revision>1</cp:revision>
  <dc:title>ЛЦТ.Краснодар_Ikanam</dc:title>
</cp:coreProperties>
</file>